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29" r:id="rId3"/>
    <p:sldId id="272" r:id="rId4"/>
    <p:sldId id="332" r:id="rId5"/>
    <p:sldId id="330" r:id="rId6"/>
    <p:sldId id="331" r:id="rId7"/>
    <p:sldId id="322" r:id="rId8"/>
    <p:sldId id="309" r:id="rId9"/>
    <p:sldId id="327" r:id="rId10"/>
    <p:sldId id="315" r:id="rId11"/>
    <p:sldId id="316" r:id="rId12"/>
    <p:sldId id="318" r:id="rId13"/>
    <p:sldId id="320" r:id="rId14"/>
    <p:sldId id="319" r:id="rId15"/>
    <p:sldId id="324" r:id="rId16"/>
    <p:sldId id="321" r:id="rId17"/>
    <p:sldId id="323" r:id="rId18"/>
    <p:sldId id="328" r:id="rId19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8C0000"/>
    <a:srgbClr val="626000"/>
    <a:srgbClr val="FF9933"/>
    <a:srgbClr val="669900"/>
    <a:srgbClr val="00245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6510" autoAdjust="0"/>
  </p:normalViewPr>
  <p:slideViewPr>
    <p:cSldViewPr>
      <p:cViewPr>
        <p:scale>
          <a:sx n="90" d="100"/>
          <a:sy n="90" d="100"/>
        </p:scale>
        <p:origin x="-1243" y="-38"/>
      </p:cViewPr>
      <p:guideLst>
        <p:guide orient="horz" pos="3456"/>
        <p:guide orient="horz" pos="768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3254" y="-82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E490FB-A5E0-4D0B-A7FB-80D53FA6078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60E0D5E-D90E-4B87-86C3-6C5D91AA3F46}">
      <dgm:prSet phldrT="[Text]"/>
      <dgm:spPr/>
      <dgm:t>
        <a:bodyPr/>
        <a:lstStyle/>
        <a:p>
          <a:r>
            <a:rPr lang="de-DE" b="1" dirty="0" smtClean="0">
              <a:solidFill>
                <a:schemeClr val="accent1">
                  <a:lumMod val="50000"/>
                </a:schemeClr>
              </a:solidFill>
            </a:rPr>
            <a:t>Qualität Praktikum</a:t>
          </a:r>
          <a:endParaRPr lang="de-DE" b="1" dirty="0">
            <a:solidFill>
              <a:schemeClr val="accent1">
                <a:lumMod val="50000"/>
              </a:schemeClr>
            </a:solidFill>
          </a:endParaRPr>
        </a:p>
      </dgm:t>
    </dgm:pt>
    <dgm:pt modelId="{E240D5A7-22C7-41C8-BBA2-2E70D1E020DD}" type="parTrans" cxnId="{36A4B943-09C8-4137-AC5B-817EDD7546D2}">
      <dgm:prSet/>
      <dgm:spPr/>
      <dgm:t>
        <a:bodyPr/>
        <a:lstStyle/>
        <a:p>
          <a:endParaRPr lang="de-DE"/>
        </a:p>
      </dgm:t>
    </dgm:pt>
    <dgm:pt modelId="{1879B1F4-FCF9-41FB-ADB7-DCF33EAABE64}" type="sibTrans" cxnId="{36A4B943-09C8-4137-AC5B-817EDD7546D2}">
      <dgm:prSet/>
      <dgm:spPr/>
      <dgm:t>
        <a:bodyPr/>
        <a:lstStyle/>
        <a:p>
          <a:endParaRPr lang="de-DE"/>
        </a:p>
      </dgm:t>
    </dgm:pt>
    <dgm:pt modelId="{17B5FA39-5016-4EF3-AB0D-958156489937}">
      <dgm:prSet phldrT="[Text]"/>
      <dgm:spPr/>
      <dgm:t>
        <a:bodyPr/>
        <a:lstStyle/>
        <a:p>
          <a:r>
            <a:rPr lang="de-DE" b="1" dirty="0" smtClean="0">
              <a:solidFill>
                <a:schemeClr val="accent1">
                  <a:lumMod val="50000"/>
                </a:schemeClr>
              </a:solidFill>
            </a:rPr>
            <a:t>Effizienz bei Organisation</a:t>
          </a:r>
          <a:endParaRPr lang="de-DE" b="1" dirty="0">
            <a:solidFill>
              <a:schemeClr val="accent1">
                <a:lumMod val="50000"/>
              </a:schemeClr>
            </a:solidFill>
          </a:endParaRPr>
        </a:p>
      </dgm:t>
    </dgm:pt>
    <dgm:pt modelId="{B66E86AC-05D8-4770-BA17-28FD100DB64B}" type="parTrans" cxnId="{9F1CC452-2F4C-43E4-8C8D-10BDA83D3A37}">
      <dgm:prSet/>
      <dgm:spPr/>
      <dgm:t>
        <a:bodyPr/>
        <a:lstStyle/>
        <a:p>
          <a:endParaRPr lang="de-DE"/>
        </a:p>
      </dgm:t>
    </dgm:pt>
    <dgm:pt modelId="{6B73CEF7-AAA4-4E81-83EB-7C1309F0E760}" type="sibTrans" cxnId="{9F1CC452-2F4C-43E4-8C8D-10BDA83D3A37}">
      <dgm:prSet/>
      <dgm:spPr/>
      <dgm:t>
        <a:bodyPr/>
        <a:lstStyle/>
        <a:p>
          <a:endParaRPr lang="de-DE"/>
        </a:p>
      </dgm:t>
    </dgm:pt>
    <dgm:pt modelId="{630A6C0A-6CC9-4C02-8DCD-5593E869AE44}">
      <dgm:prSet phldrT="[Text]"/>
      <dgm:spPr/>
      <dgm:t>
        <a:bodyPr/>
        <a:lstStyle/>
        <a:p>
          <a:r>
            <a:rPr lang="de-DE" b="1" dirty="0" smtClean="0">
              <a:solidFill>
                <a:schemeClr val="accent1">
                  <a:lumMod val="50000"/>
                </a:schemeClr>
              </a:solidFill>
            </a:rPr>
            <a:t>Weniger Frust</a:t>
          </a:r>
          <a:endParaRPr lang="de-DE" b="1" dirty="0">
            <a:solidFill>
              <a:schemeClr val="accent1">
                <a:lumMod val="50000"/>
              </a:schemeClr>
            </a:solidFill>
          </a:endParaRPr>
        </a:p>
      </dgm:t>
    </dgm:pt>
    <dgm:pt modelId="{A8FAC225-6168-4029-8FD9-C23EFD6A7F9D}" type="parTrans" cxnId="{2FD2F78D-C40F-4C1E-84A3-58CBDE3F6E64}">
      <dgm:prSet/>
      <dgm:spPr/>
      <dgm:t>
        <a:bodyPr/>
        <a:lstStyle/>
        <a:p>
          <a:endParaRPr lang="de-DE"/>
        </a:p>
      </dgm:t>
    </dgm:pt>
    <dgm:pt modelId="{56E86D21-4928-4DA8-A24F-949E00559C6C}" type="sibTrans" cxnId="{2FD2F78D-C40F-4C1E-84A3-58CBDE3F6E64}">
      <dgm:prSet/>
      <dgm:spPr/>
      <dgm:t>
        <a:bodyPr/>
        <a:lstStyle/>
        <a:p>
          <a:endParaRPr lang="de-DE"/>
        </a:p>
      </dgm:t>
    </dgm:pt>
    <dgm:pt modelId="{22DBFBC1-A3DB-4DED-9E33-52B636D17E7C}">
      <dgm:prSet phldrT="[Text]"/>
      <dgm:spPr/>
      <dgm:t>
        <a:bodyPr/>
        <a:lstStyle/>
        <a:p>
          <a:r>
            <a:rPr lang="de-DE" b="1" dirty="0" smtClean="0">
              <a:solidFill>
                <a:schemeClr val="accent1">
                  <a:lumMod val="50000"/>
                </a:schemeClr>
              </a:solidFill>
            </a:rPr>
            <a:t>Wunsch-</a:t>
          </a:r>
          <a:br>
            <a:rPr lang="de-DE" b="1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de-DE" b="1" dirty="0" smtClean="0">
              <a:solidFill>
                <a:schemeClr val="accent1">
                  <a:lumMod val="50000"/>
                </a:schemeClr>
              </a:solidFill>
            </a:rPr>
            <a:t>Praktikum</a:t>
          </a:r>
          <a:endParaRPr lang="de-DE" b="1" dirty="0">
            <a:solidFill>
              <a:schemeClr val="accent1">
                <a:lumMod val="50000"/>
              </a:schemeClr>
            </a:solidFill>
          </a:endParaRPr>
        </a:p>
      </dgm:t>
    </dgm:pt>
    <dgm:pt modelId="{C5004A2B-6CD6-4BAA-B0FA-2098C0143194}" type="parTrans" cxnId="{C604ED88-5DFB-4F2C-AB38-4A4DA0A2DFD2}">
      <dgm:prSet/>
      <dgm:spPr/>
      <dgm:t>
        <a:bodyPr/>
        <a:lstStyle/>
        <a:p>
          <a:endParaRPr lang="de-DE"/>
        </a:p>
      </dgm:t>
    </dgm:pt>
    <dgm:pt modelId="{A93364F3-89CC-45FD-92F2-CF173EEDD15E}" type="sibTrans" cxnId="{C604ED88-5DFB-4F2C-AB38-4A4DA0A2DFD2}">
      <dgm:prSet/>
      <dgm:spPr/>
      <dgm:t>
        <a:bodyPr/>
        <a:lstStyle/>
        <a:p>
          <a:endParaRPr lang="de-DE"/>
        </a:p>
      </dgm:t>
    </dgm:pt>
    <dgm:pt modelId="{963455E8-C247-492F-A629-850A6CE1A09D}">
      <dgm:prSet phldrT="[Text]"/>
      <dgm:spPr/>
      <dgm:t>
        <a:bodyPr/>
        <a:lstStyle/>
        <a:p>
          <a:r>
            <a:rPr lang="de-DE" b="1" dirty="0" smtClean="0">
              <a:solidFill>
                <a:schemeClr val="accent1">
                  <a:lumMod val="50000"/>
                </a:schemeClr>
              </a:solidFill>
            </a:rPr>
            <a:t>Finanzielle Förderung</a:t>
          </a:r>
          <a:endParaRPr lang="de-DE" b="1" dirty="0">
            <a:solidFill>
              <a:schemeClr val="accent1">
                <a:lumMod val="50000"/>
              </a:schemeClr>
            </a:solidFill>
          </a:endParaRPr>
        </a:p>
      </dgm:t>
    </dgm:pt>
    <dgm:pt modelId="{73931171-1D04-4061-AE40-09BC0190EB61}" type="parTrans" cxnId="{42F25319-355E-4F30-AC8D-CBF746994B8F}">
      <dgm:prSet/>
      <dgm:spPr/>
      <dgm:t>
        <a:bodyPr/>
        <a:lstStyle/>
        <a:p>
          <a:endParaRPr lang="de-DE"/>
        </a:p>
      </dgm:t>
    </dgm:pt>
    <dgm:pt modelId="{3293F600-0526-4FC9-B586-DE6F3C08FD03}" type="sibTrans" cxnId="{42F25319-355E-4F30-AC8D-CBF746994B8F}">
      <dgm:prSet/>
      <dgm:spPr/>
      <dgm:t>
        <a:bodyPr/>
        <a:lstStyle/>
        <a:p>
          <a:endParaRPr lang="de-DE"/>
        </a:p>
      </dgm:t>
    </dgm:pt>
    <dgm:pt modelId="{778A7F3E-058A-4518-BFBB-A4DBBA80942C}" type="pres">
      <dgm:prSet presAssocID="{50E490FB-A5E0-4D0B-A7FB-80D53FA607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6EFB287-210E-40CB-A7AB-AAEFC6B24F13}" type="pres">
      <dgm:prSet presAssocID="{760E0D5E-D90E-4B87-86C3-6C5D91AA3F4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80186C-D9DB-4390-BEF9-7970084B331F}" type="pres">
      <dgm:prSet presAssocID="{1879B1F4-FCF9-41FB-ADB7-DCF33EAABE64}" presName="space" presStyleCnt="0"/>
      <dgm:spPr/>
    </dgm:pt>
    <dgm:pt modelId="{B10A3691-F662-4101-B9CE-FC2FC1861F3A}" type="pres">
      <dgm:prSet presAssocID="{17B5FA39-5016-4EF3-AB0D-958156489937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FFD44D8-AB0A-43DC-9078-F5FD548B267B}" type="pres">
      <dgm:prSet presAssocID="{6B73CEF7-AAA4-4E81-83EB-7C1309F0E760}" presName="space" presStyleCnt="0"/>
      <dgm:spPr/>
    </dgm:pt>
    <dgm:pt modelId="{2F31A4A4-71CA-4A27-B4A6-FF9CC2B79445}" type="pres">
      <dgm:prSet presAssocID="{630A6C0A-6CC9-4C02-8DCD-5593E869AE44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8C6A44B-041D-4B8F-A1F1-E2F218FE642F}" type="pres">
      <dgm:prSet presAssocID="{56E86D21-4928-4DA8-A24F-949E00559C6C}" presName="space" presStyleCnt="0"/>
      <dgm:spPr/>
    </dgm:pt>
    <dgm:pt modelId="{FD85C7B4-C12E-4457-B575-5B3FC01611E0}" type="pres">
      <dgm:prSet presAssocID="{22DBFBC1-A3DB-4DED-9E33-52B636D17E7C}" presName="Name5" presStyleLbl="vennNode1" presStyleIdx="3" presStyleCnt="5" custLinFactNeighborX="6668" custLinFactNeighborY="106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F796DAB-B2D6-4201-80F2-E243DBF5FF5B}" type="pres">
      <dgm:prSet presAssocID="{A93364F3-89CC-45FD-92F2-CF173EEDD15E}" presName="space" presStyleCnt="0"/>
      <dgm:spPr/>
    </dgm:pt>
    <dgm:pt modelId="{0BEE7C98-EA06-40F5-9A4D-58A3C0906B21}" type="pres">
      <dgm:prSet presAssocID="{963455E8-C247-492F-A629-850A6CE1A09D}" presName="Nam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4BB634B-4610-406D-9191-35D3280295C3}" type="presOf" srcId="{630A6C0A-6CC9-4C02-8DCD-5593E869AE44}" destId="{2F31A4A4-71CA-4A27-B4A6-FF9CC2B79445}" srcOrd="0" destOrd="0" presId="urn:microsoft.com/office/officeart/2005/8/layout/venn3"/>
    <dgm:cxn modelId="{C0C98995-209B-48BE-8674-DE057C67E6BF}" type="presOf" srcId="{963455E8-C247-492F-A629-850A6CE1A09D}" destId="{0BEE7C98-EA06-40F5-9A4D-58A3C0906B21}" srcOrd="0" destOrd="0" presId="urn:microsoft.com/office/officeart/2005/8/layout/venn3"/>
    <dgm:cxn modelId="{36A4B943-09C8-4137-AC5B-817EDD7546D2}" srcId="{50E490FB-A5E0-4D0B-A7FB-80D53FA60780}" destId="{760E0D5E-D90E-4B87-86C3-6C5D91AA3F46}" srcOrd="0" destOrd="0" parTransId="{E240D5A7-22C7-41C8-BBA2-2E70D1E020DD}" sibTransId="{1879B1F4-FCF9-41FB-ADB7-DCF33EAABE64}"/>
    <dgm:cxn modelId="{7D1B1DED-C375-4EED-8055-8D9BFA90ECAB}" type="presOf" srcId="{22DBFBC1-A3DB-4DED-9E33-52B636D17E7C}" destId="{FD85C7B4-C12E-4457-B575-5B3FC01611E0}" srcOrd="0" destOrd="0" presId="urn:microsoft.com/office/officeart/2005/8/layout/venn3"/>
    <dgm:cxn modelId="{2FD2F78D-C40F-4C1E-84A3-58CBDE3F6E64}" srcId="{50E490FB-A5E0-4D0B-A7FB-80D53FA60780}" destId="{630A6C0A-6CC9-4C02-8DCD-5593E869AE44}" srcOrd="2" destOrd="0" parTransId="{A8FAC225-6168-4029-8FD9-C23EFD6A7F9D}" sibTransId="{56E86D21-4928-4DA8-A24F-949E00559C6C}"/>
    <dgm:cxn modelId="{E190952B-48F3-44DB-B1B2-9F58941764A7}" type="presOf" srcId="{760E0D5E-D90E-4B87-86C3-6C5D91AA3F46}" destId="{F6EFB287-210E-40CB-A7AB-AAEFC6B24F13}" srcOrd="0" destOrd="0" presId="urn:microsoft.com/office/officeart/2005/8/layout/venn3"/>
    <dgm:cxn modelId="{C604ED88-5DFB-4F2C-AB38-4A4DA0A2DFD2}" srcId="{50E490FB-A5E0-4D0B-A7FB-80D53FA60780}" destId="{22DBFBC1-A3DB-4DED-9E33-52B636D17E7C}" srcOrd="3" destOrd="0" parTransId="{C5004A2B-6CD6-4BAA-B0FA-2098C0143194}" sibTransId="{A93364F3-89CC-45FD-92F2-CF173EEDD15E}"/>
    <dgm:cxn modelId="{9F1CC452-2F4C-43E4-8C8D-10BDA83D3A37}" srcId="{50E490FB-A5E0-4D0B-A7FB-80D53FA60780}" destId="{17B5FA39-5016-4EF3-AB0D-958156489937}" srcOrd="1" destOrd="0" parTransId="{B66E86AC-05D8-4770-BA17-28FD100DB64B}" sibTransId="{6B73CEF7-AAA4-4E81-83EB-7C1309F0E760}"/>
    <dgm:cxn modelId="{42C92913-0579-418C-A228-D3B862E25831}" type="presOf" srcId="{50E490FB-A5E0-4D0B-A7FB-80D53FA60780}" destId="{778A7F3E-058A-4518-BFBB-A4DBBA80942C}" srcOrd="0" destOrd="0" presId="urn:microsoft.com/office/officeart/2005/8/layout/venn3"/>
    <dgm:cxn modelId="{42F25319-355E-4F30-AC8D-CBF746994B8F}" srcId="{50E490FB-A5E0-4D0B-A7FB-80D53FA60780}" destId="{963455E8-C247-492F-A629-850A6CE1A09D}" srcOrd="4" destOrd="0" parTransId="{73931171-1D04-4061-AE40-09BC0190EB61}" sibTransId="{3293F600-0526-4FC9-B586-DE6F3C08FD03}"/>
    <dgm:cxn modelId="{30EB2D5C-D614-4967-907F-D9E31F60896D}" type="presOf" srcId="{17B5FA39-5016-4EF3-AB0D-958156489937}" destId="{B10A3691-F662-4101-B9CE-FC2FC1861F3A}" srcOrd="0" destOrd="0" presId="urn:microsoft.com/office/officeart/2005/8/layout/venn3"/>
    <dgm:cxn modelId="{66DA237E-7499-4B39-BB34-473C7F03AC10}" type="presParOf" srcId="{778A7F3E-058A-4518-BFBB-A4DBBA80942C}" destId="{F6EFB287-210E-40CB-A7AB-AAEFC6B24F13}" srcOrd="0" destOrd="0" presId="urn:microsoft.com/office/officeart/2005/8/layout/venn3"/>
    <dgm:cxn modelId="{C7EA68E8-2EDF-4A99-8BE0-3BB897D5E772}" type="presParOf" srcId="{778A7F3E-058A-4518-BFBB-A4DBBA80942C}" destId="{8980186C-D9DB-4390-BEF9-7970084B331F}" srcOrd="1" destOrd="0" presId="urn:microsoft.com/office/officeart/2005/8/layout/venn3"/>
    <dgm:cxn modelId="{11AEB7F2-A9D0-4613-9D99-B6010AF07F22}" type="presParOf" srcId="{778A7F3E-058A-4518-BFBB-A4DBBA80942C}" destId="{B10A3691-F662-4101-B9CE-FC2FC1861F3A}" srcOrd="2" destOrd="0" presId="urn:microsoft.com/office/officeart/2005/8/layout/venn3"/>
    <dgm:cxn modelId="{DF046818-893D-4480-A987-445A30514035}" type="presParOf" srcId="{778A7F3E-058A-4518-BFBB-A4DBBA80942C}" destId="{AFFD44D8-AB0A-43DC-9078-F5FD548B267B}" srcOrd="3" destOrd="0" presId="urn:microsoft.com/office/officeart/2005/8/layout/venn3"/>
    <dgm:cxn modelId="{6888FDB6-A1B2-4419-85D7-D19994999ECE}" type="presParOf" srcId="{778A7F3E-058A-4518-BFBB-A4DBBA80942C}" destId="{2F31A4A4-71CA-4A27-B4A6-FF9CC2B79445}" srcOrd="4" destOrd="0" presId="urn:microsoft.com/office/officeart/2005/8/layout/venn3"/>
    <dgm:cxn modelId="{1ADF091D-9096-484F-83DA-4389EAFFF674}" type="presParOf" srcId="{778A7F3E-058A-4518-BFBB-A4DBBA80942C}" destId="{08C6A44B-041D-4B8F-A1F1-E2F218FE642F}" srcOrd="5" destOrd="0" presId="urn:microsoft.com/office/officeart/2005/8/layout/venn3"/>
    <dgm:cxn modelId="{CED1069C-C857-4D70-87E4-0B6DAB8BBDD8}" type="presParOf" srcId="{778A7F3E-058A-4518-BFBB-A4DBBA80942C}" destId="{FD85C7B4-C12E-4457-B575-5B3FC01611E0}" srcOrd="6" destOrd="0" presId="urn:microsoft.com/office/officeart/2005/8/layout/venn3"/>
    <dgm:cxn modelId="{BECF53A6-C167-4430-A833-D3E54735EB06}" type="presParOf" srcId="{778A7F3E-058A-4518-BFBB-A4DBBA80942C}" destId="{BF796DAB-B2D6-4201-80F2-E243DBF5FF5B}" srcOrd="7" destOrd="0" presId="urn:microsoft.com/office/officeart/2005/8/layout/venn3"/>
    <dgm:cxn modelId="{B453B880-9213-4E86-AD58-16E4F3FFF830}" type="presParOf" srcId="{778A7F3E-058A-4518-BFBB-A4DBBA80942C}" destId="{0BEE7C98-EA06-40F5-9A4D-58A3C0906B21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62066-BCAD-456C-BCE9-54EB6EE2F98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8DD7D332-30E8-4367-9FC5-622898FA6B9B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smtClean="0"/>
            <a:t>im Bachelor</a:t>
          </a:r>
          <a:endParaRPr lang="de-DE" dirty="0"/>
        </a:p>
      </dgm:t>
    </dgm:pt>
    <dgm:pt modelId="{C913FF55-CE43-442B-83E5-C095D87D65AF}" type="parTrans" cxnId="{275E9044-EA00-4CA5-B536-7489282FC568}">
      <dgm:prSet/>
      <dgm:spPr/>
      <dgm:t>
        <a:bodyPr/>
        <a:lstStyle/>
        <a:p>
          <a:endParaRPr lang="de-DE"/>
        </a:p>
      </dgm:t>
    </dgm:pt>
    <dgm:pt modelId="{EF9BFFD1-2565-4403-9EE2-CECAEE819A80}" type="sibTrans" cxnId="{275E9044-EA00-4CA5-B536-7489282FC568}">
      <dgm:prSet/>
      <dgm:spPr/>
      <dgm:t>
        <a:bodyPr/>
        <a:lstStyle/>
        <a:p>
          <a:endParaRPr lang="de-DE"/>
        </a:p>
      </dgm:t>
    </dgm:pt>
    <dgm:pt modelId="{21F2E77F-E8C5-43A3-B653-D60B7BC7148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dirty="0" smtClean="0"/>
            <a:t>im </a:t>
          </a:r>
        </a:p>
        <a:p>
          <a:r>
            <a:rPr lang="de-DE" dirty="0" smtClean="0"/>
            <a:t>Master</a:t>
          </a:r>
          <a:endParaRPr lang="de-DE" dirty="0"/>
        </a:p>
      </dgm:t>
    </dgm:pt>
    <dgm:pt modelId="{3B3F615D-5107-4F60-AB69-355F2236251B}" type="parTrans" cxnId="{C8E66EFC-CCAE-46B4-BA1C-05FD925D2748}">
      <dgm:prSet/>
      <dgm:spPr/>
      <dgm:t>
        <a:bodyPr/>
        <a:lstStyle/>
        <a:p>
          <a:endParaRPr lang="de-DE"/>
        </a:p>
      </dgm:t>
    </dgm:pt>
    <dgm:pt modelId="{F95B875C-660B-416C-9E98-983550BE6B4B}" type="sibTrans" cxnId="{C8E66EFC-CCAE-46B4-BA1C-05FD925D2748}">
      <dgm:prSet/>
      <dgm:spPr/>
      <dgm:t>
        <a:bodyPr/>
        <a:lstStyle/>
        <a:p>
          <a:endParaRPr lang="de-DE"/>
        </a:p>
      </dgm:t>
    </dgm:pt>
    <dgm:pt modelId="{B604086C-3C2F-4171-8C4D-B29DDEC0BAB7}">
      <dgm:prSet phldrT="[Text]"/>
      <dgm:spPr>
        <a:solidFill>
          <a:schemeClr val="accent2"/>
        </a:solidFill>
      </dgm:spPr>
      <dgm:t>
        <a:bodyPr/>
        <a:lstStyle/>
        <a:p>
          <a:r>
            <a:rPr lang="de-DE" dirty="0" smtClean="0"/>
            <a:t>Zwischen Bachelor und Master</a:t>
          </a:r>
          <a:endParaRPr lang="de-DE" dirty="0"/>
        </a:p>
      </dgm:t>
    </dgm:pt>
    <dgm:pt modelId="{D93F00FA-AE3B-4300-AE31-F94DF3B61E11}" type="parTrans" cxnId="{C36429CC-1E03-405B-92A0-8937C26890B8}">
      <dgm:prSet/>
      <dgm:spPr/>
      <dgm:t>
        <a:bodyPr/>
        <a:lstStyle/>
        <a:p>
          <a:endParaRPr lang="de-DE"/>
        </a:p>
      </dgm:t>
    </dgm:pt>
    <dgm:pt modelId="{D0A19B1F-CA89-4526-889F-F8B85DEF698D}" type="sibTrans" cxnId="{C36429CC-1E03-405B-92A0-8937C26890B8}">
      <dgm:prSet/>
      <dgm:spPr/>
      <dgm:t>
        <a:bodyPr/>
        <a:lstStyle/>
        <a:p>
          <a:endParaRPr lang="de-DE"/>
        </a:p>
      </dgm:t>
    </dgm:pt>
    <dgm:pt modelId="{9E46D707-360F-4229-8E3F-B36DA76067BE}" type="pres">
      <dgm:prSet presAssocID="{29462066-BCAD-456C-BCE9-54EB6EE2F983}" presName="Name0" presStyleCnt="0">
        <dgm:presLayoutVars>
          <dgm:dir/>
          <dgm:animLvl val="lvl"/>
          <dgm:resizeHandles val="exact"/>
        </dgm:presLayoutVars>
      </dgm:prSet>
      <dgm:spPr/>
    </dgm:pt>
    <dgm:pt modelId="{2199B19F-DB92-4AF9-AD6E-B85A4A8C3E5F}" type="pres">
      <dgm:prSet presAssocID="{8DD7D332-30E8-4367-9FC5-622898FA6B9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06541F6-F134-4720-9C02-F349EB36E2E9}" type="pres">
      <dgm:prSet presAssocID="{EF9BFFD1-2565-4403-9EE2-CECAEE819A80}" presName="parTxOnlySpace" presStyleCnt="0"/>
      <dgm:spPr/>
    </dgm:pt>
    <dgm:pt modelId="{3E9EEB88-CC72-4FAD-B6EC-CE45A7CBB9E8}" type="pres">
      <dgm:prSet presAssocID="{B604086C-3C2F-4171-8C4D-B29DDEC0BAB7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B21FFB-FB06-4A47-BBAE-531BF39867ED}" type="pres">
      <dgm:prSet presAssocID="{D0A19B1F-CA89-4526-889F-F8B85DEF698D}" presName="parTxOnlySpace" presStyleCnt="0"/>
      <dgm:spPr/>
    </dgm:pt>
    <dgm:pt modelId="{FEED1753-9891-4FE6-8BAE-8CE5140BC8C2}" type="pres">
      <dgm:prSet presAssocID="{21F2E77F-E8C5-43A3-B653-D60B7BC7148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36429CC-1E03-405B-92A0-8937C26890B8}" srcId="{29462066-BCAD-456C-BCE9-54EB6EE2F983}" destId="{B604086C-3C2F-4171-8C4D-B29DDEC0BAB7}" srcOrd="1" destOrd="0" parTransId="{D93F00FA-AE3B-4300-AE31-F94DF3B61E11}" sibTransId="{D0A19B1F-CA89-4526-889F-F8B85DEF698D}"/>
    <dgm:cxn modelId="{C8E66EFC-CCAE-46B4-BA1C-05FD925D2748}" srcId="{29462066-BCAD-456C-BCE9-54EB6EE2F983}" destId="{21F2E77F-E8C5-43A3-B653-D60B7BC71485}" srcOrd="2" destOrd="0" parTransId="{3B3F615D-5107-4F60-AB69-355F2236251B}" sibTransId="{F95B875C-660B-416C-9E98-983550BE6B4B}"/>
    <dgm:cxn modelId="{DB8E01DE-8D85-47B6-8449-9CDFBA76636B}" type="presOf" srcId="{29462066-BCAD-456C-BCE9-54EB6EE2F983}" destId="{9E46D707-360F-4229-8E3F-B36DA76067BE}" srcOrd="0" destOrd="0" presId="urn:microsoft.com/office/officeart/2005/8/layout/chevron1"/>
    <dgm:cxn modelId="{8F6BC0B3-0D33-4CD5-B58B-41D7285570EE}" type="presOf" srcId="{B604086C-3C2F-4171-8C4D-B29DDEC0BAB7}" destId="{3E9EEB88-CC72-4FAD-B6EC-CE45A7CBB9E8}" srcOrd="0" destOrd="0" presId="urn:microsoft.com/office/officeart/2005/8/layout/chevron1"/>
    <dgm:cxn modelId="{275E9044-EA00-4CA5-B536-7489282FC568}" srcId="{29462066-BCAD-456C-BCE9-54EB6EE2F983}" destId="{8DD7D332-30E8-4367-9FC5-622898FA6B9B}" srcOrd="0" destOrd="0" parTransId="{C913FF55-CE43-442B-83E5-C095D87D65AF}" sibTransId="{EF9BFFD1-2565-4403-9EE2-CECAEE819A80}"/>
    <dgm:cxn modelId="{212E26CA-CC76-41D5-B0A9-F31E281E8B41}" type="presOf" srcId="{8DD7D332-30E8-4367-9FC5-622898FA6B9B}" destId="{2199B19F-DB92-4AF9-AD6E-B85A4A8C3E5F}" srcOrd="0" destOrd="0" presId="urn:microsoft.com/office/officeart/2005/8/layout/chevron1"/>
    <dgm:cxn modelId="{314287E6-E572-4C70-B798-6CB5C39C26D1}" type="presOf" srcId="{21F2E77F-E8C5-43A3-B653-D60B7BC71485}" destId="{FEED1753-9891-4FE6-8BAE-8CE5140BC8C2}" srcOrd="0" destOrd="0" presId="urn:microsoft.com/office/officeart/2005/8/layout/chevron1"/>
    <dgm:cxn modelId="{4C421E7E-7ADE-4410-8B5C-10DFA3144758}" type="presParOf" srcId="{9E46D707-360F-4229-8E3F-B36DA76067BE}" destId="{2199B19F-DB92-4AF9-AD6E-B85A4A8C3E5F}" srcOrd="0" destOrd="0" presId="urn:microsoft.com/office/officeart/2005/8/layout/chevron1"/>
    <dgm:cxn modelId="{00D67B67-5784-4160-B44D-5F3A50504C3C}" type="presParOf" srcId="{9E46D707-360F-4229-8E3F-B36DA76067BE}" destId="{906541F6-F134-4720-9C02-F349EB36E2E9}" srcOrd="1" destOrd="0" presId="urn:microsoft.com/office/officeart/2005/8/layout/chevron1"/>
    <dgm:cxn modelId="{31CA7D7A-2EDF-4E86-A6D7-5B7575928ACB}" type="presParOf" srcId="{9E46D707-360F-4229-8E3F-B36DA76067BE}" destId="{3E9EEB88-CC72-4FAD-B6EC-CE45A7CBB9E8}" srcOrd="2" destOrd="0" presId="urn:microsoft.com/office/officeart/2005/8/layout/chevron1"/>
    <dgm:cxn modelId="{56F143DA-656F-4F12-8280-0860D115C437}" type="presParOf" srcId="{9E46D707-360F-4229-8E3F-B36DA76067BE}" destId="{ACB21FFB-FB06-4A47-BBAE-531BF39867ED}" srcOrd="3" destOrd="0" presId="urn:microsoft.com/office/officeart/2005/8/layout/chevron1"/>
    <dgm:cxn modelId="{043864A1-41FA-43EB-8D1E-BFD4BEA9D7EF}" type="presParOf" srcId="{9E46D707-360F-4229-8E3F-B36DA76067BE}" destId="{FEED1753-9891-4FE6-8BAE-8CE5140BC8C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462066-BCAD-456C-BCE9-54EB6EE2F98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1CE884B-BEFB-4640-B5C6-69CABDE6E31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de-DE" sz="1400" dirty="0" smtClean="0"/>
            <a:t>Am Ende des Masters</a:t>
          </a:r>
          <a:endParaRPr lang="de-DE" sz="1400" dirty="0"/>
        </a:p>
      </dgm:t>
    </dgm:pt>
    <dgm:pt modelId="{F5CBA8F6-C66E-4486-B85F-63E201B46DA8}" type="parTrans" cxnId="{445F9D4C-9350-4D5E-9F60-48659C9AFFB5}">
      <dgm:prSet/>
      <dgm:spPr/>
      <dgm:t>
        <a:bodyPr/>
        <a:lstStyle/>
        <a:p>
          <a:endParaRPr lang="de-DE"/>
        </a:p>
      </dgm:t>
    </dgm:pt>
    <dgm:pt modelId="{617EBDDE-729D-4F89-A390-2ED7B0704A38}" type="sibTrans" cxnId="{445F9D4C-9350-4D5E-9F60-48659C9AFFB5}">
      <dgm:prSet/>
      <dgm:spPr/>
      <dgm:t>
        <a:bodyPr/>
        <a:lstStyle/>
        <a:p>
          <a:endParaRPr lang="de-DE"/>
        </a:p>
      </dgm:t>
    </dgm:pt>
    <dgm:pt modelId="{2322D2AC-5F4F-4C3E-ABBF-4223F4DFF468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de-DE" sz="1400" dirty="0" smtClean="0"/>
            <a:t>In der </a:t>
          </a:r>
        </a:p>
        <a:p>
          <a:r>
            <a:rPr lang="de-DE" sz="1400" dirty="0" smtClean="0"/>
            <a:t>Promotions-phase</a:t>
          </a:r>
          <a:endParaRPr lang="de-DE" sz="1400" dirty="0"/>
        </a:p>
      </dgm:t>
    </dgm:pt>
    <dgm:pt modelId="{BAE83F06-24DF-4A39-9A61-CB6EFBBE635E}" type="parTrans" cxnId="{92601C26-697B-451D-882A-4C9B26FD2448}">
      <dgm:prSet/>
      <dgm:spPr/>
      <dgm:t>
        <a:bodyPr/>
        <a:lstStyle/>
        <a:p>
          <a:endParaRPr lang="de-DE"/>
        </a:p>
      </dgm:t>
    </dgm:pt>
    <dgm:pt modelId="{98404F8B-6CD8-4D9D-ADEE-4DDE47B7F41F}" type="sibTrans" cxnId="{92601C26-697B-451D-882A-4C9B26FD2448}">
      <dgm:prSet/>
      <dgm:spPr/>
      <dgm:t>
        <a:bodyPr/>
        <a:lstStyle/>
        <a:p>
          <a:endParaRPr lang="de-DE"/>
        </a:p>
      </dgm:t>
    </dgm:pt>
    <dgm:pt modelId="{9E46D707-360F-4229-8E3F-B36DA76067BE}" type="pres">
      <dgm:prSet presAssocID="{29462066-BCAD-456C-BCE9-54EB6EE2F983}" presName="Name0" presStyleCnt="0">
        <dgm:presLayoutVars>
          <dgm:dir/>
          <dgm:animLvl val="lvl"/>
          <dgm:resizeHandles val="exact"/>
        </dgm:presLayoutVars>
      </dgm:prSet>
      <dgm:spPr/>
    </dgm:pt>
    <dgm:pt modelId="{E47591A1-DA3B-447F-A665-4478DC33857F}" type="pres">
      <dgm:prSet presAssocID="{D1CE884B-BEFB-4640-B5C6-69CABDE6E31D}" presName="parTxOnly" presStyleLbl="node1" presStyleIdx="0" presStyleCnt="2" custLinFactNeighborX="-1673" custLinFactNeighborY="17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4A645B-4D41-4330-A8BB-8E8B8CB3B460}" type="pres">
      <dgm:prSet presAssocID="{617EBDDE-729D-4F89-A390-2ED7B0704A38}" presName="parTxOnlySpace" presStyleCnt="0"/>
      <dgm:spPr/>
    </dgm:pt>
    <dgm:pt modelId="{FD1381D9-7197-4FAB-BB51-0F9206C898EB}" type="pres">
      <dgm:prSet presAssocID="{2322D2AC-5F4F-4C3E-ABBF-4223F4DFF46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4EE7362-614A-4D48-84DB-3B38A98F6E7E}" type="presOf" srcId="{2322D2AC-5F4F-4C3E-ABBF-4223F4DFF468}" destId="{FD1381D9-7197-4FAB-BB51-0F9206C898EB}" srcOrd="0" destOrd="0" presId="urn:microsoft.com/office/officeart/2005/8/layout/chevron1"/>
    <dgm:cxn modelId="{445F9D4C-9350-4D5E-9F60-48659C9AFFB5}" srcId="{29462066-BCAD-456C-BCE9-54EB6EE2F983}" destId="{D1CE884B-BEFB-4640-B5C6-69CABDE6E31D}" srcOrd="0" destOrd="0" parTransId="{F5CBA8F6-C66E-4486-B85F-63E201B46DA8}" sibTransId="{617EBDDE-729D-4F89-A390-2ED7B0704A38}"/>
    <dgm:cxn modelId="{B4E14D2E-3A85-4F47-A4E3-A4F4596E99DB}" type="presOf" srcId="{D1CE884B-BEFB-4640-B5C6-69CABDE6E31D}" destId="{E47591A1-DA3B-447F-A665-4478DC33857F}" srcOrd="0" destOrd="0" presId="urn:microsoft.com/office/officeart/2005/8/layout/chevron1"/>
    <dgm:cxn modelId="{92601C26-697B-451D-882A-4C9B26FD2448}" srcId="{29462066-BCAD-456C-BCE9-54EB6EE2F983}" destId="{2322D2AC-5F4F-4C3E-ABBF-4223F4DFF468}" srcOrd="1" destOrd="0" parTransId="{BAE83F06-24DF-4A39-9A61-CB6EFBBE635E}" sibTransId="{98404F8B-6CD8-4D9D-ADEE-4DDE47B7F41F}"/>
    <dgm:cxn modelId="{0443F022-CC30-44A9-9A7D-C6EB92BD8185}" type="presOf" srcId="{29462066-BCAD-456C-BCE9-54EB6EE2F983}" destId="{9E46D707-360F-4229-8E3F-B36DA76067BE}" srcOrd="0" destOrd="0" presId="urn:microsoft.com/office/officeart/2005/8/layout/chevron1"/>
    <dgm:cxn modelId="{A696AAA3-2BAA-414F-9E67-D933FB1AB503}" type="presParOf" srcId="{9E46D707-360F-4229-8E3F-B36DA76067BE}" destId="{E47591A1-DA3B-447F-A665-4478DC33857F}" srcOrd="0" destOrd="0" presId="urn:microsoft.com/office/officeart/2005/8/layout/chevron1"/>
    <dgm:cxn modelId="{B357880B-93A9-4010-A140-1B2D96E8A093}" type="presParOf" srcId="{9E46D707-360F-4229-8E3F-B36DA76067BE}" destId="{2B4A645B-4D41-4330-A8BB-8E8B8CB3B460}" srcOrd="1" destOrd="0" presId="urn:microsoft.com/office/officeart/2005/8/layout/chevron1"/>
    <dgm:cxn modelId="{85A0A285-E36A-4934-AEE1-559EB72DC482}" type="presParOf" srcId="{9E46D707-360F-4229-8E3F-B36DA76067BE}" destId="{FD1381D9-7197-4FAB-BB51-0F9206C898E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FB287-210E-40CB-A7AB-AAEFC6B24F13}">
      <dsp:nvSpPr>
        <dsp:cNvPr id="0" name=""/>
        <dsp:cNvSpPr/>
      </dsp:nvSpPr>
      <dsp:spPr>
        <a:xfrm>
          <a:off x="795" y="340512"/>
          <a:ext cx="1551222" cy="1551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69" tIns="12700" rIns="8536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chemeClr val="accent1">
                  <a:lumMod val="50000"/>
                </a:schemeClr>
              </a:solidFill>
            </a:rPr>
            <a:t>Qualität Praktikum</a:t>
          </a:r>
          <a:endParaRPr lang="de-DE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7966" y="567683"/>
        <a:ext cx="1096880" cy="1096880"/>
      </dsp:txXfrm>
    </dsp:sp>
    <dsp:sp modelId="{B10A3691-F662-4101-B9CE-FC2FC1861F3A}">
      <dsp:nvSpPr>
        <dsp:cNvPr id="0" name=""/>
        <dsp:cNvSpPr/>
      </dsp:nvSpPr>
      <dsp:spPr>
        <a:xfrm>
          <a:off x="1241773" y="340512"/>
          <a:ext cx="1551222" cy="1551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69" tIns="12700" rIns="8536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chemeClr val="accent1">
                  <a:lumMod val="50000"/>
                </a:schemeClr>
              </a:solidFill>
            </a:rPr>
            <a:t>Effizienz bei Organisation</a:t>
          </a:r>
          <a:endParaRPr lang="de-DE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1468944" y="567683"/>
        <a:ext cx="1096880" cy="1096880"/>
      </dsp:txXfrm>
    </dsp:sp>
    <dsp:sp modelId="{2F31A4A4-71CA-4A27-B4A6-FF9CC2B79445}">
      <dsp:nvSpPr>
        <dsp:cNvPr id="0" name=""/>
        <dsp:cNvSpPr/>
      </dsp:nvSpPr>
      <dsp:spPr>
        <a:xfrm>
          <a:off x="2482750" y="340512"/>
          <a:ext cx="1551222" cy="1551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69" tIns="12700" rIns="8536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chemeClr val="accent1">
                  <a:lumMod val="50000"/>
                </a:schemeClr>
              </a:solidFill>
            </a:rPr>
            <a:t>Weniger Frust</a:t>
          </a:r>
          <a:endParaRPr lang="de-DE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709921" y="567683"/>
        <a:ext cx="1096880" cy="1096880"/>
      </dsp:txXfrm>
    </dsp:sp>
    <dsp:sp modelId="{FD85C7B4-C12E-4457-B575-5B3FC01611E0}">
      <dsp:nvSpPr>
        <dsp:cNvPr id="0" name=""/>
        <dsp:cNvSpPr/>
      </dsp:nvSpPr>
      <dsp:spPr>
        <a:xfrm>
          <a:off x="3744415" y="356986"/>
          <a:ext cx="1551222" cy="1551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69" tIns="12700" rIns="8536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chemeClr val="accent1">
                  <a:lumMod val="50000"/>
                </a:schemeClr>
              </a:solidFill>
            </a:rPr>
            <a:t>Wunsch-</a:t>
          </a:r>
          <a:br>
            <a:rPr lang="de-DE" sz="1000" b="1" kern="1200" dirty="0" smtClean="0">
              <a:solidFill>
                <a:schemeClr val="accent1">
                  <a:lumMod val="50000"/>
                </a:schemeClr>
              </a:solidFill>
            </a:rPr>
          </a:br>
          <a:r>
            <a:rPr lang="de-DE" sz="1000" b="1" kern="1200" dirty="0" smtClean="0">
              <a:solidFill>
                <a:schemeClr val="accent1">
                  <a:lumMod val="50000"/>
                </a:schemeClr>
              </a:solidFill>
            </a:rPr>
            <a:t>Praktikum</a:t>
          </a:r>
          <a:endParaRPr lang="de-DE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971586" y="584157"/>
        <a:ext cx="1096880" cy="1096880"/>
      </dsp:txXfrm>
    </dsp:sp>
    <dsp:sp modelId="{0BEE7C98-EA06-40F5-9A4D-58A3C0906B21}">
      <dsp:nvSpPr>
        <dsp:cNvPr id="0" name=""/>
        <dsp:cNvSpPr/>
      </dsp:nvSpPr>
      <dsp:spPr>
        <a:xfrm>
          <a:off x="4964706" y="340512"/>
          <a:ext cx="1551222" cy="15512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5369" tIns="12700" rIns="85369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00" b="1" kern="1200" dirty="0" smtClean="0">
              <a:solidFill>
                <a:schemeClr val="accent1">
                  <a:lumMod val="50000"/>
                </a:schemeClr>
              </a:solidFill>
            </a:rPr>
            <a:t>Finanzielle Förderung</a:t>
          </a:r>
          <a:endParaRPr lang="de-DE" sz="1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191877" y="567683"/>
        <a:ext cx="1096880" cy="1096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9B19F-DB92-4AF9-AD6E-B85A4A8C3E5F}">
      <dsp:nvSpPr>
        <dsp:cNvPr id="0" name=""/>
        <dsp:cNvSpPr/>
      </dsp:nvSpPr>
      <dsp:spPr>
        <a:xfrm>
          <a:off x="1740" y="818053"/>
          <a:ext cx="2120421" cy="848168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im Bachelor</a:t>
          </a:r>
          <a:endParaRPr lang="de-DE" sz="1600" kern="1200" dirty="0"/>
        </a:p>
      </dsp:txBody>
      <dsp:txXfrm>
        <a:off x="425824" y="818053"/>
        <a:ext cx="1272253" cy="848168"/>
      </dsp:txXfrm>
    </dsp:sp>
    <dsp:sp modelId="{3E9EEB88-CC72-4FAD-B6EC-CE45A7CBB9E8}">
      <dsp:nvSpPr>
        <dsp:cNvPr id="0" name=""/>
        <dsp:cNvSpPr/>
      </dsp:nvSpPr>
      <dsp:spPr>
        <a:xfrm>
          <a:off x="1910119" y="818053"/>
          <a:ext cx="2120421" cy="848168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Zwischen Bachelor und Master</a:t>
          </a:r>
          <a:endParaRPr lang="de-DE" sz="1600" kern="1200" dirty="0"/>
        </a:p>
      </dsp:txBody>
      <dsp:txXfrm>
        <a:off x="2334203" y="818053"/>
        <a:ext cx="1272253" cy="848168"/>
      </dsp:txXfrm>
    </dsp:sp>
    <dsp:sp modelId="{FEED1753-9891-4FE6-8BAE-8CE5140BC8C2}">
      <dsp:nvSpPr>
        <dsp:cNvPr id="0" name=""/>
        <dsp:cNvSpPr/>
      </dsp:nvSpPr>
      <dsp:spPr>
        <a:xfrm>
          <a:off x="3818498" y="818053"/>
          <a:ext cx="2120421" cy="848168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im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600" kern="1200" dirty="0" smtClean="0"/>
            <a:t>Master</a:t>
          </a:r>
          <a:endParaRPr lang="de-DE" sz="1600" kern="1200" dirty="0"/>
        </a:p>
      </dsp:txBody>
      <dsp:txXfrm>
        <a:off x="4242582" y="818053"/>
        <a:ext cx="1272253" cy="8481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591A1-DA3B-447F-A665-4478DC33857F}">
      <dsp:nvSpPr>
        <dsp:cNvPr id="0" name=""/>
        <dsp:cNvSpPr/>
      </dsp:nvSpPr>
      <dsp:spPr>
        <a:xfrm>
          <a:off x="0" y="367432"/>
          <a:ext cx="2288855" cy="915542"/>
        </a:xfrm>
        <a:prstGeom prst="chevron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Am Ende des Masters</a:t>
          </a:r>
          <a:endParaRPr lang="de-DE" sz="1400" kern="1200" dirty="0"/>
        </a:p>
      </dsp:txBody>
      <dsp:txXfrm>
        <a:off x="457771" y="367432"/>
        <a:ext cx="1373313" cy="915542"/>
      </dsp:txXfrm>
    </dsp:sp>
    <dsp:sp modelId="{FD1381D9-7197-4FAB-BB51-0F9206C898EB}">
      <dsp:nvSpPr>
        <dsp:cNvPr id="0" name=""/>
        <dsp:cNvSpPr/>
      </dsp:nvSpPr>
      <dsp:spPr>
        <a:xfrm>
          <a:off x="2063799" y="351740"/>
          <a:ext cx="2288855" cy="915542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In der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Promotions-phase</a:t>
          </a:r>
          <a:endParaRPr lang="de-DE" sz="1400" kern="1200" dirty="0"/>
        </a:p>
      </dsp:txBody>
      <dsp:txXfrm>
        <a:off x="2521570" y="351740"/>
        <a:ext cx="1373313" cy="915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14" tIns="45557" rIns="91114" bIns="45557" numCol="1" anchor="t" anchorCtr="0" compatLnSpc="1">
            <a:prstTxWarp prst="textNoShape">
              <a:avLst/>
            </a:prstTxWarp>
          </a:bodyPr>
          <a:lstStyle>
            <a:lvl1pPr defTabSz="911307" eaLnBrk="1" hangingPunct="1">
              <a:defRPr sz="11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14" tIns="45557" rIns="91114" bIns="45557" numCol="1" anchor="t" anchorCtr="0" compatLnSpc="1">
            <a:prstTxWarp prst="textNoShape">
              <a:avLst/>
            </a:prstTxWarp>
          </a:bodyPr>
          <a:lstStyle>
            <a:lvl1pPr algn="r" defTabSz="911307" eaLnBrk="1" hangingPunct="1">
              <a:defRPr sz="11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1564"/>
            <a:ext cx="2945659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14" tIns="45557" rIns="91114" bIns="45557" numCol="1" anchor="b" anchorCtr="0" compatLnSpc="1">
            <a:prstTxWarp prst="textNoShape">
              <a:avLst/>
            </a:prstTxWarp>
          </a:bodyPr>
          <a:lstStyle>
            <a:lvl1pPr defTabSz="911307" eaLnBrk="1" hangingPunct="1">
              <a:defRPr sz="11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381564"/>
            <a:ext cx="2945659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114" tIns="45557" rIns="91114" bIns="45557" numCol="1" anchor="b" anchorCtr="0" compatLnSpc="1">
            <a:prstTxWarp prst="textNoShape">
              <a:avLst/>
            </a:prstTxWarp>
          </a:bodyPr>
          <a:lstStyle>
            <a:lvl1pPr algn="r" defTabSz="911307" eaLnBrk="1" hangingPunct="1">
              <a:defRPr sz="11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fld id="{666DC4E7-3C99-4729-8FD7-D691048B84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934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4" tIns="45557" rIns="91114" bIns="45557" numCol="1" anchor="t" anchorCtr="0" compatLnSpc="1">
            <a:prstTxWarp prst="textNoShape">
              <a:avLst/>
            </a:prstTxWarp>
          </a:bodyPr>
          <a:lstStyle>
            <a:lvl1pPr defTabSz="911307" eaLnBrk="1" hangingPunct="1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4" tIns="45557" rIns="91114" bIns="45557" numCol="1" anchor="t" anchorCtr="0" compatLnSpc="1">
            <a:prstTxWarp prst="textNoShape">
              <a:avLst/>
            </a:prstTxWarp>
          </a:bodyPr>
          <a:lstStyle>
            <a:lvl1pPr algn="r" defTabSz="911307" eaLnBrk="1" hangingPunct="1">
              <a:defRPr sz="11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1564"/>
            <a:ext cx="2945659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4" tIns="45557" rIns="91114" bIns="45557" numCol="1" anchor="b" anchorCtr="0" compatLnSpc="1">
            <a:prstTxWarp prst="textNoShape">
              <a:avLst/>
            </a:prstTxWarp>
          </a:bodyPr>
          <a:lstStyle>
            <a:lvl1pPr defTabSz="911307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381564"/>
            <a:ext cx="2945659" cy="49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14" tIns="45557" rIns="91114" bIns="45557" numCol="1" anchor="b" anchorCtr="0" compatLnSpc="1">
            <a:prstTxWarp prst="textNoShape">
              <a:avLst/>
            </a:prstTxWarp>
          </a:bodyPr>
          <a:lstStyle>
            <a:lvl1pPr algn="r" defTabSz="911307" eaLnBrk="1" hangingPunct="1">
              <a:defRPr sz="1100">
                <a:latin typeface="Times New Roman" charset="0"/>
              </a:defRPr>
            </a:lvl1pPr>
          </a:lstStyle>
          <a:p>
            <a:pPr>
              <a:defRPr/>
            </a:pPr>
            <a:fld id="{B7E84BA5-6FE0-4C60-96A7-E7712B2272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8926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18" tIns="45409" rIns="90818" bIns="45409"/>
          <a:lstStyle/>
          <a:p>
            <a:endParaRPr lang="de-DE" altLang="de-DE" baseline="0" dirty="0" smtClean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75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7358" indent="-286960" defTabSz="90975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50995" indent="-230199" defTabSz="90975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11393" indent="-230199" defTabSz="90975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71790" indent="-230199" defTabSz="90975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25881" indent="-230199" defTabSz="909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9972" indent="-230199" defTabSz="909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4063" indent="-230199" defTabSz="909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8155" indent="-230199" defTabSz="90975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52D08912-1EFD-4E5D-A93D-A0C4F0B1733B}" type="slidenum">
              <a:rPr lang="de-DE" altLang="de-DE" smtClean="0">
                <a:latin typeface="Times New Roman" pitchFamily="18" charset="0"/>
              </a:rPr>
              <a:pPr/>
              <a:t>1</a:t>
            </a:fld>
            <a:endParaRPr lang="de-DE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pPr eaLnBrk="1" hangingPunct="1"/>
            <a:endParaRPr lang="de-DE" alt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sz="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sz="800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818" tIns="45409" rIns="90818" bIns="45409"/>
          <a:lstStyle/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250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25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4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3811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84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06357" y="4689993"/>
            <a:ext cx="4984962" cy="4443649"/>
          </a:xfrm>
          <a:prstGeom prst="rect">
            <a:avLst/>
          </a:prstGeom>
        </p:spPr>
        <p:txBody>
          <a:bodyPr lIns="90818" tIns="45409" rIns="90818" bIns="45409"/>
          <a:lstStyle/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E84BA5-6FE0-4C60-96A7-E7712B22720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84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de-DE" altLang="de-DE" sz="2400" smtClean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4429125" y="5715000"/>
            <a:ext cx="64452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de-DE" altLang="de-DE" sz="2400" smtClean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495800" y="2667000"/>
            <a:ext cx="6445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de-DE" altLang="de-DE" sz="2400" smtClean="0"/>
          </a:p>
        </p:txBody>
      </p:sp>
      <p:pic>
        <p:nvPicPr>
          <p:cNvPr id="9" name="Picture 24" descr="Logo_RGB_300d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438"/>
            <a:ext cx="294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60463"/>
            <a:ext cx="2844800" cy="211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25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539750" y="3598863"/>
            <a:ext cx="8353425" cy="973137"/>
          </a:xfrm>
        </p:spPr>
        <p:txBody>
          <a:bodyPr anchor="t"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28726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857750"/>
            <a:ext cx="8353425" cy="1458913"/>
          </a:xfrm>
        </p:spPr>
        <p:txBody>
          <a:bodyPr/>
          <a:lstStyle>
            <a:lvl1pPr>
              <a:lnSpc>
                <a:spcPct val="112000"/>
              </a:lnSpc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827088" y="1160463"/>
            <a:ext cx="2844800" cy="2101850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3707904" y="1160748"/>
            <a:ext cx="4572508" cy="2088232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16040234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29019723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5613" y="533400"/>
            <a:ext cx="2087562" cy="57832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113463" cy="57832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62067979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533400"/>
            <a:ext cx="7232650" cy="3333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539750" y="1150938"/>
            <a:ext cx="8353425" cy="5165725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331305059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12757420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6118642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150938"/>
            <a:ext cx="4100513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2663" y="1150938"/>
            <a:ext cx="4100512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263840144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8756281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424905929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35593734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34916013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</p:spTree>
    <p:extLst>
      <p:ext uri="{BB962C8B-B14F-4D97-AF65-F5344CB8AC3E}">
        <p14:creationId xmlns:p14="http://schemas.microsoft.com/office/powerpoint/2010/main" val="163416661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Logo_RGB_300dpi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76200"/>
            <a:ext cx="2443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50938"/>
            <a:ext cx="83534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Mastertextformat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3400"/>
            <a:ext cx="7232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Mastertitelformat bearbeiten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7524750" y="6551613"/>
            <a:ext cx="1227138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de-DE" altLang="de-DE" sz="800" smtClean="0">
                <a:solidFill>
                  <a:srgbClr val="00245B"/>
                </a:solidFill>
              </a:rPr>
              <a:t>Date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43675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r>
              <a:rPr lang="de-DE"/>
              <a:t>Faculty, Title</a:t>
            </a:r>
          </a:p>
        </p:txBody>
      </p:sp>
      <p:sp>
        <p:nvSpPr>
          <p:cNvPr id="1031" name="Line 17"/>
          <p:cNvSpPr>
            <a:spLocks noChangeShapeType="1"/>
          </p:cNvSpPr>
          <p:nvPr/>
        </p:nvSpPr>
        <p:spPr bwMode="auto">
          <a:xfrm>
            <a:off x="0" y="906463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18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6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4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4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5pPr>
      <a:lvl6pPr marL="18923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6pPr>
      <a:lvl7pPr marL="23495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7pPr>
      <a:lvl8pPr marL="28067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8pPr>
      <a:lvl9pPr marL="32639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ad.de/ausland/praktikum/de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www.daad.de/rise/de/rise-weltwei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afoeg.de/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holarshipportal.eu/" TargetMode="External"/><Relationship Id="rId3" Type="http://schemas.openxmlformats.org/officeDocument/2006/relationships/image" Target="../media/image4.jpeg"/><Relationship Id="rId7" Type="http://schemas.openxmlformats.org/officeDocument/2006/relationships/hyperlink" Target="http://www.stipendienlotse.de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iftungsindex.de/" TargetMode="External"/><Relationship Id="rId5" Type="http://schemas.openxmlformats.org/officeDocument/2006/relationships/hyperlink" Target="http://www.daad.de/deutschland/stipendium/" TargetMode="External"/><Relationship Id="rId10" Type="http://schemas.openxmlformats.org/officeDocument/2006/relationships/image" Target="../media/image21.jpg"/><Relationship Id="rId4" Type="http://schemas.openxmlformats.org/officeDocument/2006/relationships/hyperlink" Target="http://www.fu-berlin.de/career" TargetMode="External"/><Relationship Id="rId9" Type="http://schemas.openxmlformats.org/officeDocument/2006/relationships/hyperlink" Target="http://www.mystipendium.d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u-berlin.de/studium/studienorganisation/immatrikulation/urlaubssemester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-berlin.de/career" TargetMode="External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u-berlin.de/career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de-DE" b="1" smtClean="0"/>
              <a:t>   Hinaus in die weite Welt! Das Auslandspraktikum</a:t>
            </a:r>
            <a:r>
              <a:rPr lang="en-US" altLang="de-DE" smtClean="0"/>
              <a:t/>
            </a:r>
            <a:br>
              <a:rPr lang="en-US" altLang="de-DE" smtClean="0"/>
            </a:br>
            <a:r>
              <a:rPr lang="en-US" altLang="de-DE" smtClean="0"/>
              <a:t>   </a:t>
            </a:r>
            <a:endParaRPr lang="de-DE" altLang="de-DE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endParaRPr lang="en-US" altLang="de-D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de-DE" altLang="de-DE" sz="2000" b="1" dirty="0" smtClean="0">
                <a:solidFill>
                  <a:srgbClr val="003366"/>
                </a:solidFill>
                <a:latin typeface="Arial"/>
              </a:rPr>
              <a:t>    Christiane Dorenburg,  Career Service</a:t>
            </a:r>
          </a:p>
          <a:p>
            <a:pPr marL="0" indent="0" eaLnBrk="1" hangingPunct="1">
              <a:buFontTx/>
              <a:buNone/>
              <a:defRPr/>
            </a:pPr>
            <a:r>
              <a:rPr lang="de-DE" altLang="de-DE" sz="2000" b="1" dirty="0">
                <a:solidFill>
                  <a:srgbClr val="003366"/>
                </a:solidFill>
                <a:latin typeface="Arial"/>
              </a:rPr>
              <a:t> </a:t>
            </a:r>
            <a:r>
              <a:rPr lang="de-DE" altLang="de-DE" sz="2000" b="1" dirty="0" smtClean="0">
                <a:solidFill>
                  <a:srgbClr val="003366"/>
                </a:solidFill>
                <a:latin typeface="Arial"/>
              </a:rPr>
              <a:t>   29. Juni 2016</a:t>
            </a:r>
          </a:p>
          <a:p>
            <a:pPr marL="0" indent="0" eaLnBrk="1" hangingPunct="1">
              <a:buFontTx/>
              <a:buNone/>
              <a:defRPr/>
            </a:pPr>
            <a:endParaRPr lang="en-US" altLang="de-DE" sz="20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de-DE" sz="2000" b="1" dirty="0">
              <a:solidFill>
                <a:srgbClr val="003366"/>
              </a:solidFill>
              <a:latin typeface="Arial"/>
            </a:endParaRPr>
          </a:p>
        </p:txBody>
      </p:sp>
      <p:pic>
        <p:nvPicPr>
          <p:cNvPr id="307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8" y="1154113"/>
            <a:ext cx="174466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:\Persönlich\Vorlagen\C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32463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143000"/>
            <a:ext cx="3144838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PROMOS-Programm für Praktika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de-DE" sz="1600" b="1" dirty="0">
                <a:solidFill>
                  <a:srgbClr val="333333"/>
                </a:solidFill>
              </a:rPr>
              <a:t>Wer wird gefördert?</a:t>
            </a:r>
          </a:p>
          <a:p>
            <a:pPr marL="0" lv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sz="1400" dirty="0" smtClean="0">
                <a:solidFill>
                  <a:srgbClr val="333333"/>
                </a:solidFill>
              </a:rPr>
              <a:t>Studierende </a:t>
            </a:r>
            <a:r>
              <a:rPr lang="de-DE" sz="1400" i="1" dirty="0" smtClean="0">
                <a:solidFill>
                  <a:schemeClr val="accent1">
                    <a:lumMod val="50000"/>
                  </a:schemeClr>
                </a:solidFill>
              </a:rPr>
              <a:t>aller Fachrichtungen</a:t>
            </a:r>
            <a:r>
              <a:rPr lang="de-DE" sz="1400" dirty="0" smtClean="0">
                <a:solidFill>
                  <a:srgbClr val="333333"/>
                </a:solidFill>
              </a:rPr>
              <a:t>, BA und Master möglich bei Vorabzulassung 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Was wird gefördert?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altLang="de-DE" sz="1400" dirty="0">
                <a:solidFill>
                  <a:srgbClr val="333333"/>
                </a:solidFill>
              </a:rPr>
              <a:t>Selbstorganisierte Praktika mit einer Dauer von </a:t>
            </a:r>
            <a:r>
              <a:rPr lang="de-DE" altLang="de-DE" sz="1400" dirty="0" smtClean="0">
                <a:solidFill>
                  <a:srgbClr val="333333"/>
                </a:solidFill>
              </a:rPr>
              <a:t>mindestens 6 </a:t>
            </a:r>
            <a:r>
              <a:rPr lang="de-DE" altLang="de-DE" sz="1400" dirty="0">
                <a:solidFill>
                  <a:srgbClr val="333333"/>
                </a:solidFill>
              </a:rPr>
              <a:t>Wochen bis 6 Monate in </a:t>
            </a:r>
            <a:r>
              <a:rPr lang="de-DE" altLang="de-DE" sz="1400" dirty="0" smtClean="0">
                <a:solidFill>
                  <a:srgbClr val="333333"/>
                </a:solidFill>
              </a:rPr>
              <a:t/>
            </a:r>
            <a:br>
              <a:rPr lang="de-DE" altLang="de-DE" sz="1400" dirty="0" smtClean="0">
                <a:solidFill>
                  <a:srgbClr val="333333"/>
                </a:solidFill>
              </a:rPr>
            </a:br>
            <a:r>
              <a:rPr lang="de-DE" altLang="de-DE" sz="1400" dirty="0" smtClean="0">
                <a:solidFill>
                  <a:srgbClr val="333333"/>
                </a:solidFill>
              </a:rPr>
              <a:t>einem </a:t>
            </a:r>
            <a:r>
              <a:rPr lang="de-DE" altLang="de-DE" sz="1400" dirty="0">
                <a:solidFill>
                  <a:srgbClr val="333333"/>
                </a:solidFill>
              </a:rPr>
              <a:t>Land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außerhalb Europas </a:t>
            </a:r>
            <a:r>
              <a:rPr lang="de-DE" altLang="de-DE" sz="1400" dirty="0" smtClean="0">
                <a:solidFill>
                  <a:srgbClr val="333333"/>
                </a:solidFill>
              </a:rPr>
              <a:t>(Praktika</a:t>
            </a:r>
            <a:r>
              <a:rPr lang="de-DE" altLang="de-DE" sz="1400" dirty="0">
                <a:solidFill>
                  <a:srgbClr val="333333"/>
                </a:solidFill>
              </a:rPr>
              <a:t>, für die eine Förderung direkt beim DAAD </a:t>
            </a:r>
            <a:r>
              <a:rPr lang="de-DE" altLang="de-DE" sz="1400" dirty="0" smtClean="0">
                <a:solidFill>
                  <a:srgbClr val="333333"/>
                </a:solidFill>
              </a:rPr>
              <a:t/>
            </a:r>
            <a:br>
              <a:rPr lang="de-DE" altLang="de-DE" sz="1400" dirty="0" smtClean="0">
                <a:solidFill>
                  <a:srgbClr val="333333"/>
                </a:solidFill>
              </a:rPr>
            </a:br>
            <a:r>
              <a:rPr lang="de-DE" altLang="de-DE" sz="1400" dirty="0" smtClean="0">
                <a:solidFill>
                  <a:srgbClr val="333333"/>
                </a:solidFill>
              </a:rPr>
              <a:t>beantragt </a:t>
            </a:r>
            <a:r>
              <a:rPr lang="de-DE" altLang="de-DE" sz="1400" dirty="0">
                <a:solidFill>
                  <a:srgbClr val="333333"/>
                </a:solidFill>
              </a:rPr>
              <a:t>werden </a:t>
            </a:r>
            <a:r>
              <a:rPr lang="de-DE" altLang="de-DE" sz="1400" dirty="0" smtClean="0">
                <a:solidFill>
                  <a:srgbClr val="333333"/>
                </a:solidFill>
              </a:rPr>
              <a:t>kann, werden nicht mit PROMOS gefördert)</a:t>
            </a:r>
            <a:endParaRPr lang="de-DE" altLang="de-DE" sz="1400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Wie wird gefördert: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</a:pPr>
            <a:r>
              <a:rPr lang="de-DE" altLang="de-DE" sz="1400" dirty="0" smtClean="0">
                <a:solidFill>
                  <a:srgbClr val="333333"/>
                </a:solidFill>
              </a:rPr>
              <a:t>monatliches </a:t>
            </a:r>
            <a:r>
              <a:rPr lang="de-DE" altLang="de-DE" sz="1400" dirty="0">
                <a:solidFill>
                  <a:srgbClr val="333333"/>
                </a:solidFill>
              </a:rPr>
              <a:t>Teilstipendium (</a:t>
            </a:r>
            <a:r>
              <a:rPr lang="de-DE" altLang="de-DE" sz="1400" dirty="0" smtClean="0">
                <a:solidFill>
                  <a:srgbClr val="333333"/>
                </a:solidFill>
              </a:rPr>
              <a:t>300–500 </a:t>
            </a:r>
            <a:r>
              <a:rPr lang="de-DE" altLang="de-DE" sz="1400" dirty="0">
                <a:solidFill>
                  <a:srgbClr val="333333"/>
                </a:solidFill>
              </a:rPr>
              <a:t>€</a:t>
            </a:r>
            <a:r>
              <a:rPr lang="de-DE" altLang="de-DE" sz="1400" dirty="0" smtClean="0">
                <a:solidFill>
                  <a:srgbClr val="333333"/>
                </a:solidFill>
              </a:rPr>
              <a:t>) und/oder </a:t>
            </a:r>
            <a:r>
              <a:rPr lang="de-DE" altLang="de-DE" sz="1400" dirty="0">
                <a:solidFill>
                  <a:srgbClr val="333333"/>
                </a:solidFill>
              </a:rPr>
              <a:t>Reisekostenzuschuss </a:t>
            </a:r>
            <a:r>
              <a:rPr lang="de-DE" altLang="de-DE" sz="1400" dirty="0" smtClean="0">
                <a:solidFill>
                  <a:srgbClr val="333333"/>
                </a:solidFill>
              </a:rPr>
              <a:t>(125–1950 €) 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Bewerbungszeiträume:</a:t>
            </a: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sz="1400" i="1" dirty="0" smtClean="0">
                <a:solidFill>
                  <a:schemeClr val="accent1">
                    <a:lumMod val="50000"/>
                  </a:schemeClr>
                </a:solidFill>
              </a:rPr>
              <a:t>1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</a:rPr>
              <a:t>. Oktober bis 4. November  2016 </a:t>
            </a:r>
            <a:r>
              <a:rPr lang="de-DE" sz="1400" dirty="0" smtClean="0">
                <a:solidFill>
                  <a:srgbClr val="333333"/>
                </a:solidFill>
              </a:rPr>
              <a:t>(Aufenthalt </a:t>
            </a:r>
            <a:r>
              <a:rPr lang="de-DE" sz="1400" dirty="0">
                <a:solidFill>
                  <a:srgbClr val="333333"/>
                </a:solidFill>
              </a:rPr>
              <a:t>beginnt zwischen </a:t>
            </a:r>
            <a:r>
              <a:rPr lang="de-DE" sz="1400" dirty="0" smtClean="0">
                <a:solidFill>
                  <a:srgbClr val="333333"/>
                </a:solidFill>
              </a:rPr>
              <a:t>Januar </a:t>
            </a:r>
            <a:r>
              <a:rPr lang="de-DE" sz="1400" dirty="0">
                <a:solidFill>
                  <a:srgbClr val="333333"/>
                </a:solidFill>
              </a:rPr>
              <a:t>und </a:t>
            </a:r>
            <a:r>
              <a:rPr lang="de-DE" sz="1400" dirty="0" smtClean="0">
                <a:solidFill>
                  <a:srgbClr val="333333"/>
                </a:solidFill>
              </a:rPr>
              <a:t>Juli 2017)</a:t>
            </a:r>
            <a:endParaRPr lang="de-DE" sz="1400" dirty="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sz="1400" dirty="0" smtClean="0">
                <a:solidFill>
                  <a:srgbClr val="333333"/>
                </a:solidFill>
              </a:rPr>
              <a:t>Anfang April bis Anfang Mai (Aufenthalt beginnt zwischen 1. Juli bis 31. Dezember) 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600"/>
              </a:spcAft>
              <a:buNone/>
              <a:defRPr/>
            </a:pPr>
            <a:r>
              <a:rPr lang="de-DE" sz="1600" b="1" dirty="0">
                <a:solidFill>
                  <a:srgbClr val="333333"/>
                </a:solidFill>
              </a:rPr>
              <a:t>I</a:t>
            </a:r>
            <a:r>
              <a:rPr lang="de-DE" altLang="de-DE" sz="1600" b="1" dirty="0">
                <a:solidFill>
                  <a:srgbClr val="333333"/>
                </a:solidFill>
              </a:rPr>
              <a:t>nformation, Beratung und Bewerbung: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</a:rPr>
              <a:t>Webseite Internationale Studierendenmobilität 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sz="1400" dirty="0" smtClean="0">
                <a:solidFill>
                  <a:srgbClr val="333333"/>
                </a:solidFill>
              </a:rPr>
              <a:t>Sprechstunde des PROMOS-Teams: Di 9.30 – 12.30 Uhr, Do 14.00 – 17.00 Uhr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sz="1400" dirty="0" smtClean="0">
                <a:solidFill>
                  <a:srgbClr val="333333"/>
                </a:solidFill>
              </a:rPr>
              <a:t>im SSC: </a:t>
            </a:r>
            <a:r>
              <a:rPr lang="de-DE" sz="1400" dirty="0">
                <a:solidFill>
                  <a:srgbClr val="333333"/>
                </a:solidFill>
              </a:rPr>
              <a:t>Iltisstr. 4, 14195 </a:t>
            </a:r>
            <a:r>
              <a:rPr lang="de-DE" sz="1400" dirty="0" smtClean="0">
                <a:solidFill>
                  <a:srgbClr val="333333"/>
                </a:solidFill>
              </a:rPr>
              <a:t>Berlin, Tel</a:t>
            </a:r>
            <a:r>
              <a:rPr lang="de-DE" sz="1400" dirty="0">
                <a:solidFill>
                  <a:srgbClr val="333333"/>
                </a:solidFill>
              </a:rPr>
              <a:t>.: +49 30 838 -</a:t>
            </a:r>
            <a:r>
              <a:rPr lang="de-DE" sz="1400" dirty="0" smtClean="0">
                <a:solidFill>
                  <a:srgbClr val="333333"/>
                </a:solidFill>
              </a:rPr>
              <a:t>73443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de-DE" sz="1400" dirty="0" smtClean="0">
                <a:solidFill>
                  <a:srgbClr val="333333"/>
                </a:solidFill>
              </a:rPr>
              <a:t>E-Mail</a:t>
            </a:r>
            <a:r>
              <a:rPr lang="de-DE" sz="1400" dirty="0">
                <a:solidFill>
                  <a:srgbClr val="333333"/>
                </a:solidFill>
              </a:rPr>
              <a:t>: promos@zedat.fu-berlin.de</a:t>
            </a: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sz="1400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spcBef>
                <a:spcPts val="300"/>
              </a:spcBef>
              <a:spcAft>
                <a:spcPts val="300"/>
              </a:spcAft>
              <a:buNone/>
              <a:defRPr/>
            </a:pPr>
            <a:endParaRPr lang="de-DE" altLang="de-DE" sz="1400" dirty="0">
              <a:solidFill>
                <a:srgbClr val="333333"/>
              </a:solidFill>
            </a:endParaRPr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82518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99" y="6082914"/>
            <a:ext cx="4968552" cy="35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59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DAAD-Kurzstipendien	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/>
              <a:t>Wer wird gefördert:</a:t>
            </a: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sz="1400" dirty="0"/>
              <a:t>Deutsche 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</a:rPr>
              <a:t>Studierende aller Fachrichtungen</a:t>
            </a:r>
            <a:r>
              <a:rPr lang="de-DE" sz="1400" dirty="0"/>
              <a:t> ab dem 2. Fachsemester sowie </a:t>
            </a:r>
            <a:r>
              <a:rPr lang="de-DE" sz="1400" dirty="0" smtClean="0"/>
              <a:t>Master-studierende </a:t>
            </a:r>
            <a:r>
              <a:rPr lang="de-DE" sz="1400" dirty="0"/>
              <a:t>mit </a:t>
            </a:r>
            <a:r>
              <a:rPr lang="de-DE" sz="1400" dirty="0" smtClean="0"/>
              <a:t>sehr guten </a:t>
            </a:r>
            <a:r>
              <a:rPr lang="de-DE" sz="1400" dirty="0"/>
              <a:t>Studienleistungen und </a:t>
            </a:r>
            <a:r>
              <a:rPr lang="de-DE" sz="1400" dirty="0" smtClean="0"/>
              <a:t>guten praxisbezogenen Sprachkenntnissen (i. d. R. Arbeits- </a:t>
            </a:r>
            <a:r>
              <a:rPr lang="de-DE" sz="1400" b="1" dirty="0" smtClean="0"/>
              <a:t>und</a:t>
            </a:r>
            <a:r>
              <a:rPr lang="de-DE" sz="1400" dirty="0" smtClean="0"/>
              <a:t> Verkehrssprache).</a:t>
            </a:r>
            <a:endParaRPr lang="de-DE" sz="1400" dirty="0"/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/>
              <a:t>Was wird gefördert:</a:t>
            </a: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400" dirty="0">
                <a:solidFill>
                  <a:srgbClr val="333333"/>
                </a:solidFill>
              </a:rPr>
              <a:t>Praxisbezogene Auslandsaufenthalte bis mit einer Dauer von 6 Wochen </a:t>
            </a:r>
            <a:r>
              <a:rPr lang="de-DE" altLang="de-DE" sz="1400" dirty="0" smtClean="0">
                <a:solidFill>
                  <a:srgbClr val="333333"/>
                </a:solidFill>
              </a:rPr>
              <a:t>(40 Kalendertage) bis </a:t>
            </a:r>
            <a:r>
              <a:rPr lang="de-DE" altLang="de-DE" sz="1400" dirty="0">
                <a:solidFill>
                  <a:srgbClr val="333333"/>
                </a:solidFill>
              </a:rPr>
              <a:t>3 Monaten in folgenden Programmlinien:</a:t>
            </a:r>
          </a:p>
          <a:p>
            <a:pPr eaLnBrk="1" hangingPunct="1">
              <a:lnSpc>
                <a:spcPct val="92000"/>
              </a:lnSpc>
              <a:defRPr/>
            </a:pPr>
            <a:r>
              <a:rPr lang="de-DE" altLang="de-DE" sz="1400" dirty="0">
                <a:solidFill>
                  <a:srgbClr val="333333"/>
                </a:solidFill>
              </a:rPr>
              <a:t>Selbstorganisierte Praktika in einer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Internationalen Organisation </a:t>
            </a:r>
            <a:r>
              <a:rPr lang="de-DE" altLang="de-DE" sz="1400" dirty="0">
                <a:solidFill>
                  <a:srgbClr val="333333"/>
                </a:solidFill>
              </a:rPr>
              <a:t>oder bei einer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deutschen Auslandsvertretung</a:t>
            </a:r>
          </a:p>
          <a:p>
            <a:pPr eaLnBrk="1" hangingPunct="1">
              <a:lnSpc>
                <a:spcPct val="92000"/>
              </a:lnSpc>
              <a:defRPr/>
            </a:pPr>
            <a:r>
              <a:rPr lang="de-DE" altLang="de-DE" sz="1400" dirty="0">
                <a:solidFill>
                  <a:srgbClr val="333333"/>
                </a:solidFill>
              </a:rPr>
              <a:t>Praktika an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Deutschen Schulen im Ausland</a:t>
            </a:r>
          </a:p>
          <a:p>
            <a:pPr eaLnBrk="1" hangingPunct="1">
              <a:lnSpc>
                <a:spcPct val="92000"/>
              </a:lnSpc>
              <a:defRPr/>
            </a:pPr>
            <a:r>
              <a:rPr lang="de-DE" altLang="de-DE" sz="1400" dirty="0">
                <a:solidFill>
                  <a:srgbClr val="333333"/>
                </a:solidFill>
              </a:rPr>
              <a:t>Praktika bei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Goethe-Instituten</a:t>
            </a:r>
            <a:r>
              <a:rPr lang="de-DE" altLang="de-DE" sz="1400" dirty="0">
                <a:solidFill>
                  <a:srgbClr val="333333"/>
                </a:solidFill>
              </a:rPr>
              <a:t> im Ausland</a:t>
            </a:r>
          </a:p>
          <a:p>
            <a:pPr eaLnBrk="1" hangingPunct="1">
              <a:lnSpc>
                <a:spcPct val="92000"/>
              </a:lnSpc>
              <a:defRPr/>
            </a:pPr>
            <a:r>
              <a:rPr lang="de-DE" altLang="de-DE" sz="1400" dirty="0">
                <a:solidFill>
                  <a:srgbClr val="333333"/>
                </a:solidFill>
              </a:rPr>
              <a:t>Praktika beim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Deutschen Archäologischen </a:t>
            </a:r>
            <a:r>
              <a:rPr lang="de-DE" altLang="de-DE" sz="1400" i="1" dirty="0" smtClean="0">
                <a:solidFill>
                  <a:schemeClr val="accent1">
                    <a:lumMod val="50000"/>
                  </a:schemeClr>
                </a:solidFill>
              </a:rPr>
              <a:t>Institut</a:t>
            </a:r>
            <a:r>
              <a:rPr lang="de-DE" altLang="de-DE" sz="1400" dirty="0" smtClean="0">
                <a:solidFill>
                  <a:srgbClr val="333333"/>
                </a:solidFill>
              </a:rPr>
              <a:t> und </a:t>
            </a:r>
            <a:r>
              <a:rPr lang="de-DE" altLang="de-DE" sz="1400" i="1" dirty="0" smtClean="0">
                <a:solidFill>
                  <a:schemeClr val="accent1">
                    <a:lumMod val="50000"/>
                  </a:schemeClr>
                </a:solidFill>
              </a:rPr>
              <a:t>ausgewählten Institutionen der auswärtigen Kulturpolitik </a:t>
            </a:r>
            <a:endParaRPr lang="de-DE" altLang="de-DE" sz="1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/>
              <a:t>Wie wird gefördert:</a:t>
            </a: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400" dirty="0"/>
              <a:t>Reisekostenzuschuss und Teilstipendienrate, die sich an den unterschiedlichen Lebenshaltungskosten der Länder </a:t>
            </a:r>
            <a:r>
              <a:rPr lang="de-DE" altLang="de-DE" sz="1400" dirty="0" smtClean="0"/>
              <a:t>orientieren</a:t>
            </a:r>
            <a:endParaRPr lang="de-DE" altLang="de-DE" sz="1400" dirty="0"/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/>
              <a:t>Bewerbungshinweise:</a:t>
            </a: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400" dirty="0" smtClean="0">
                <a:solidFill>
                  <a:srgbClr val="333333"/>
                </a:solidFill>
              </a:rPr>
              <a:t>Spätestens 2 Monate vor Praktikumsbeginn online über das DAAD-Portal</a:t>
            </a:r>
            <a:endParaRPr lang="de-DE" altLang="de-DE" sz="1400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spcBef>
                <a:spcPts val="1200"/>
              </a:spcBef>
              <a:buNone/>
              <a:defRPr/>
            </a:pPr>
            <a:r>
              <a:rPr lang="de-DE" altLang="de-DE" sz="1600" b="1" dirty="0"/>
              <a:t>Information, Beratung, Bewerbung: </a:t>
            </a:r>
            <a:r>
              <a:rPr lang="de-DE" sz="1600" b="1" dirty="0"/>
              <a:t>Webseite des </a:t>
            </a:r>
            <a:r>
              <a:rPr lang="de-DE" sz="1600" b="1" dirty="0" smtClean="0"/>
              <a:t>DAAD</a:t>
            </a: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sz="1400" i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Web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 www.daad.de/ausland/praktikum/de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endParaRPr lang="de-DE" altLang="de-DE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de-DE" altLang="de-DE" dirty="0" smtClean="0">
              <a:solidFill>
                <a:srgbClr val="00245B"/>
              </a:solidFill>
            </a:endParaRPr>
          </a:p>
        </p:txBody>
      </p:sp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32463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1054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32463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575556" y="1063758"/>
            <a:ext cx="8353425" cy="5165725"/>
          </a:xfrm>
        </p:spPr>
        <p:txBody>
          <a:bodyPr/>
          <a:lstStyle/>
          <a:p>
            <a:pPr marL="0" lvl="0" indent="0" eaLnBrk="1" hangingPunct="1">
              <a:lnSpc>
                <a:spcPct val="92000"/>
              </a:lnSpc>
              <a:spcBef>
                <a:spcPts val="1200"/>
              </a:spcBef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Wer wird gefördert: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BA-Studierende der Naturwissenschaften und angrenzende Disziplinen (</a:t>
            </a:r>
            <a:r>
              <a:rPr lang="de-DE" sz="1400" dirty="0" smtClean="0"/>
              <a:t>Masterstudierende werden </a:t>
            </a:r>
            <a:r>
              <a:rPr lang="de-DE" sz="1400" dirty="0"/>
              <a:t>nicht </a:t>
            </a:r>
            <a:r>
              <a:rPr lang="de-DE" sz="1400" dirty="0" smtClean="0"/>
              <a:t>gefördert!) </a:t>
            </a:r>
          </a:p>
          <a:p>
            <a:pPr marL="0" indent="0" eaLnBrk="1" hangingPunct="1">
              <a:lnSpc>
                <a:spcPct val="92000"/>
              </a:lnSpc>
              <a:spcBef>
                <a:spcPts val="1200"/>
              </a:spcBef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Was wird gefördert:</a:t>
            </a: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</a:rPr>
              <a:t>Forschungspraktika</a:t>
            </a:r>
            <a:r>
              <a:rPr lang="de-DE" sz="1400" dirty="0"/>
              <a:t> an Hochschulen und außeruniversitären Forschungseinrichtungen weltweit. </a:t>
            </a:r>
            <a:endParaRPr lang="de-DE" sz="1400" dirty="0" smtClean="0"/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 smtClean="0">
                <a:solidFill>
                  <a:srgbClr val="333333"/>
                </a:solidFill>
              </a:rPr>
              <a:t>Wie </a:t>
            </a:r>
            <a:r>
              <a:rPr lang="de-DE" altLang="de-DE" sz="1600" b="1" dirty="0">
                <a:solidFill>
                  <a:srgbClr val="333333"/>
                </a:solidFill>
              </a:rPr>
              <a:t>wird gefördert: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sz="1400" dirty="0"/>
              <a:t>Länderbezogenes 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</a:rPr>
              <a:t>DAAD-Vollstipendium</a:t>
            </a:r>
            <a:r>
              <a:rPr lang="de-DE" sz="1400" dirty="0"/>
              <a:t> für mindestens </a:t>
            </a:r>
            <a:r>
              <a:rPr lang="de-DE" sz="1400" dirty="0" smtClean="0"/>
              <a:t>sechs Wochen bis  max. </a:t>
            </a:r>
            <a:r>
              <a:rPr lang="de-DE" sz="1400" dirty="0"/>
              <a:t>drei </a:t>
            </a:r>
            <a:r>
              <a:rPr lang="de-DE" sz="1400" dirty="0" smtClean="0"/>
              <a:t>Monate  </a:t>
            </a:r>
            <a:r>
              <a:rPr lang="de-DE" sz="1400" dirty="0"/>
              <a:t>zuzüglich einer vom Zielland abhängigen Reisekostenpauschale; kombinierte Kranken-, Unfall- und Haftpflichtversicherung des DAAD; Einladung zu einem Nachbereitungstreffen</a:t>
            </a:r>
            <a:endParaRPr lang="de-DE" altLang="de-DE" sz="1400" b="1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spcBef>
                <a:spcPts val="1200"/>
              </a:spcBef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Bewerbungshinweise: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sz="1400" dirty="0"/>
              <a:t>O</a:t>
            </a:r>
            <a:r>
              <a:rPr lang="de-DE" sz="1400" dirty="0" smtClean="0"/>
              <a:t>nline </a:t>
            </a:r>
            <a:r>
              <a:rPr lang="de-DE" sz="1400" dirty="0"/>
              <a:t>über die Programm-Webseite des DAAD </a:t>
            </a:r>
            <a:r>
              <a:rPr lang="de-DE" sz="1400" dirty="0" smtClean="0"/>
              <a:t> </a:t>
            </a:r>
            <a:r>
              <a:rPr lang="de-DE" sz="1400" dirty="0"/>
              <a:t>(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</a:rPr>
              <a:t>1. November bis </a:t>
            </a:r>
            <a:r>
              <a:rPr lang="de-DE" sz="1400" i="1" dirty="0" smtClean="0">
                <a:solidFill>
                  <a:schemeClr val="accent1">
                    <a:lumMod val="50000"/>
                  </a:schemeClr>
                </a:solidFill>
              </a:rPr>
              <a:t>15. 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</a:rPr>
              <a:t>Dezember 2016</a:t>
            </a:r>
            <a:r>
              <a:rPr lang="de-DE" sz="1400" dirty="0"/>
              <a:t>). </a:t>
            </a:r>
            <a:r>
              <a:rPr lang="de-DE" sz="1400" dirty="0" smtClean="0"/>
              <a:t>In </a:t>
            </a:r>
            <a:r>
              <a:rPr lang="de-DE" sz="1400" dirty="0"/>
              <a:t>dieser Zeit ist auch die Datenbank mit den Projektangeboten </a:t>
            </a:r>
            <a:r>
              <a:rPr lang="de-DE" sz="1400" dirty="0" smtClean="0"/>
              <a:t>zugänglich. 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sz="1400" i="1" dirty="0" smtClean="0">
                <a:solidFill>
                  <a:schemeClr val="accent1">
                    <a:lumMod val="50000"/>
                  </a:schemeClr>
                </a:solidFill>
              </a:rPr>
              <a:t>Frühster Start des Praktikums: 1. Juni 2017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sz="1400" dirty="0" smtClean="0"/>
              <a:t>Kanada</a:t>
            </a:r>
            <a:r>
              <a:rPr lang="de-DE" sz="1400" dirty="0"/>
              <a:t>: </a:t>
            </a:r>
            <a:r>
              <a:rPr lang="de-DE" sz="1400" dirty="0" smtClean="0"/>
              <a:t>Bewerbung vom 27. Juli </a:t>
            </a:r>
            <a:r>
              <a:rPr lang="de-DE" sz="1400" dirty="0"/>
              <a:t>2016 bis zum 20. September </a:t>
            </a:r>
            <a:r>
              <a:rPr lang="de-DE" sz="1400" dirty="0" smtClean="0"/>
              <a:t>2016 für Praktika zwischen Mai und September 2017)</a:t>
            </a:r>
            <a:endParaRPr lang="de-DE" sz="1400" dirty="0"/>
          </a:p>
          <a:p>
            <a:pPr marL="0" lvl="0" indent="0" eaLnBrk="1" hangingPunct="1">
              <a:lnSpc>
                <a:spcPct val="92000"/>
              </a:lnSpc>
              <a:spcBef>
                <a:spcPts val="1200"/>
              </a:spcBef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Information, Beratung, Bewerbung: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de-DE" sz="1400" i="1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Webseite des DAAD</a:t>
            </a:r>
            <a:r>
              <a:rPr lang="de-DE" sz="1400" i="1" dirty="0">
                <a:solidFill>
                  <a:schemeClr val="accent1">
                    <a:lumMod val="50000"/>
                  </a:schemeClr>
                </a:solidFill>
                <a:hlinkClick r:id="rId4"/>
              </a:rPr>
              <a:t>: https://www.daad.de/rise/de/rise-weltweit/</a:t>
            </a:r>
            <a:endParaRPr lang="de-DE" sz="18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5757259"/>
            <a:ext cx="1476164" cy="984109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 smtClean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RISE</a:t>
            </a:r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 </a:t>
            </a:r>
            <a:r>
              <a:rPr lang="de-DE" altLang="de-DE" b="1" kern="1200" dirty="0" smtClean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weltweit</a:t>
            </a:r>
            <a:r>
              <a:rPr lang="de-DE" altLang="de-DE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0163860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46514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7038">
            <a:off x="6621048" y="4208680"/>
            <a:ext cx="2106164" cy="747058"/>
          </a:xfrm>
          <a:prstGeom prst="rect">
            <a:avLst/>
          </a:prstGeom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Auslands-</a:t>
            </a:r>
            <a:r>
              <a:rPr lang="de-DE" altLang="de-DE" b="1" kern="1200" dirty="0" err="1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BAFöG</a:t>
            </a:r>
            <a:r>
              <a:rPr lang="de-DE" altLang="de-DE" dirty="0" smtClean="0"/>
              <a:t>	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Wer wird gefördert:</a:t>
            </a:r>
          </a:p>
          <a:p>
            <a:pPr marL="0" lvl="0" indent="0" eaLnBrk="1" hangingPunct="1">
              <a:buNone/>
            </a:pPr>
            <a:r>
              <a:rPr lang="de-DE" altLang="de-DE" sz="1400" i="1" dirty="0" smtClean="0">
                <a:solidFill>
                  <a:schemeClr val="accent1">
                    <a:lumMod val="50000"/>
                  </a:schemeClr>
                </a:solidFill>
              </a:rPr>
              <a:t>Studierende aller Fachrichtungen</a:t>
            </a:r>
            <a:r>
              <a:rPr lang="de-DE" altLang="de-DE" sz="1400" dirty="0" smtClean="0">
                <a:solidFill>
                  <a:srgbClr val="333333"/>
                </a:solidFill>
              </a:rPr>
              <a:t>, aber nur unter bestimmten Voraussetzungen.</a:t>
            </a: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Was wird gefördert: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400" dirty="0">
                <a:solidFill>
                  <a:srgbClr val="333333"/>
                </a:solidFill>
              </a:rPr>
              <a:t>In der Studienordnung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vorgeschriebene Pflichtpraktika </a:t>
            </a:r>
            <a:r>
              <a:rPr lang="de-DE" altLang="de-DE" sz="1400" dirty="0">
                <a:solidFill>
                  <a:srgbClr val="333333"/>
                </a:solidFill>
              </a:rPr>
              <a:t>mit </a:t>
            </a:r>
            <a:r>
              <a:rPr lang="de-DE" altLang="de-DE" sz="1400" dirty="0" smtClean="0">
                <a:solidFill>
                  <a:srgbClr val="333333"/>
                </a:solidFill>
              </a:rPr>
              <a:t>einer Dauer </a:t>
            </a:r>
            <a:r>
              <a:rPr lang="de-DE" altLang="de-DE" sz="1400" dirty="0">
                <a:solidFill>
                  <a:srgbClr val="333333"/>
                </a:solidFill>
              </a:rPr>
              <a:t>von mindestens 12 Wochen.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Wie wird gefördert:</a:t>
            </a:r>
          </a:p>
          <a:p>
            <a:pPr marL="0" lvl="0" indent="0" eaLnBrk="1" hangingPunct="1">
              <a:buNone/>
            </a:pPr>
            <a:r>
              <a:rPr lang="de-DE" sz="1400" dirty="0" smtClean="0"/>
              <a:t>Die Sätze für das Auslands-BAföG entsprechen denen im Inland zuzüglich Zuschlägen für Reisekosten und Krankenversicherung.</a:t>
            </a:r>
            <a:endParaRPr lang="de-DE" altLang="de-DE" sz="1400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Bewerbungshinweise:</a:t>
            </a:r>
          </a:p>
          <a:p>
            <a:pPr marL="0" indent="0">
              <a:buNone/>
            </a:pPr>
            <a:r>
              <a:rPr lang="de-DE" sz="1400" dirty="0">
                <a:solidFill>
                  <a:srgbClr val="333333"/>
                </a:solidFill>
              </a:rPr>
              <a:t>Der Antrag auf Auslands-BAföG sollte spätestens sechs Monate vor Antritt des geplanten Auslandsaufenthalts </a:t>
            </a:r>
            <a:r>
              <a:rPr lang="de-DE" sz="1400" dirty="0" smtClean="0">
                <a:solidFill>
                  <a:srgbClr val="333333"/>
                </a:solidFill>
              </a:rPr>
              <a:t>bei dem </a:t>
            </a:r>
            <a:r>
              <a:rPr lang="de-DE" sz="1400" dirty="0">
                <a:solidFill>
                  <a:srgbClr val="333333"/>
                </a:solidFill>
              </a:rPr>
              <a:t>für die Region zuständigen zentralen Auslandsamt eingereicht werden.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sz="1600" b="1" dirty="0">
                <a:solidFill>
                  <a:srgbClr val="333333"/>
                </a:solidFill>
              </a:rPr>
              <a:t>Weitere </a:t>
            </a:r>
            <a:r>
              <a:rPr lang="de-DE" sz="1600" b="1" dirty="0" err="1">
                <a:solidFill>
                  <a:srgbClr val="333333"/>
                </a:solidFill>
              </a:rPr>
              <a:t>Informatonen</a:t>
            </a:r>
            <a:r>
              <a:rPr lang="de-DE" sz="1600" b="1" dirty="0">
                <a:solidFill>
                  <a:srgbClr val="333333"/>
                </a:solidFill>
              </a:rPr>
              <a:t>:</a:t>
            </a:r>
          </a:p>
          <a:p>
            <a:pPr marL="0" lvl="0" indent="0" eaLnBrk="1" hangingPunct="1">
              <a:lnSpc>
                <a:spcPct val="92000"/>
              </a:lnSpc>
              <a:buNone/>
              <a:defRPr/>
            </a:pPr>
            <a:r>
              <a:rPr lang="de-DE" sz="1400" dirty="0" err="1"/>
              <a:t>BAFöG</a:t>
            </a:r>
            <a:r>
              <a:rPr lang="de-DE" sz="1400" dirty="0"/>
              <a:t>-Webseite: </a:t>
            </a:r>
            <a:r>
              <a:rPr lang="de-DE" sz="1400" dirty="0">
                <a:hlinkClick r:id="rId5"/>
              </a:rPr>
              <a:t>www.bafoeg.de</a:t>
            </a:r>
            <a:endParaRPr lang="de-DE" sz="1400" dirty="0"/>
          </a:p>
          <a:p>
            <a:pPr marL="0" lvl="0" indent="0">
              <a:buNone/>
              <a:defRPr/>
            </a:pPr>
            <a:r>
              <a:rPr lang="de-DE" altLang="de-DE" sz="1400" dirty="0">
                <a:solidFill>
                  <a:srgbClr val="333333"/>
                </a:solidFill>
              </a:rPr>
              <a:t>Beachten Sie die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länderspezifische Zuständigkeit der </a:t>
            </a:r>
            <a:r>
              <a:rPr lang="de-DE" altLang="de-DE" sz="1400" i="1" dirty="0" err="1" smtClean="0">
                <a:solidFill>
                  <a:schemeClr val="accent1">
                    <a:lumMod val="50000"/>
                  </a:schemeClr>
                </a:solidFill>
              </a:rPr>
              <a:t>BAFöG</a:t>
            </a:r>
            <a:r>
              <a:rPr lang="de-DE" altLang="de-DE" sz="1400" i="1" dirty="0" smtClean="0">
                <a:solidFill>
                  <a:schemeClr val="accent1">
                    <a:lumMod val="50000"/>
                  </a:schemeClr>
                </a:solidFill>
              </a:rPr>
              <a:t>-Ämter</a:t>
            </a:r>
            <a:r>
              <a:rPr lang="de-DE" altLang="de-DE" sz="1400" dirty="0" smtClean="0">
                <a:solidFill>
                  <a:srgbClr val="333333"/>
                </a:solidFill>
              </a:rPr>
              <a:t>!</a:t>
            </a:r>
          </a:p>
          <a:p>
            <a:pPr marL="0" lvl="0" indent="0">
              <a:buNone/>
              <a:defRPr/>
            </a:pPr>
            <a:endParaRPr lang="de-DE" altLang="de-DE" sz="1400" dirty="0">
              <a:solidFill>
                <a:srgbClr val="333333"/>
              </a:solidFill>
            </a:endParaRPr>
          </a:p>
          <a:p>
            <a:pPr marL="0" lvl="0" indent="0">
              <a:buNone/>
              <a:defRPr/>
            </a:pPr>
            <a:r>
              <a:rPr lang="de-DE" altLang="de-DE" sz="1400" b="1" dirty="0" smtClean="0">
                <a:solidFill>
                  <a:srgbClr val="333333"/>
                </a:solidFill>
              </a:rPr>
              <a:t>Hinweis </a:t>
            </a:r>
            <a:r>
              <a:rPr lang="de-DE" altLang="de-DE" sz="1400" b="1" dirty="0">
                <a:solidFill>
                  <a:srgbClr val="333333"/>
                </a:solidFill>
              </a:rPr>
              <a:t>in eigener Sache: </a:t>
            </a:r>
            <a:r>
              <a:rPr lang="de-DE" altLang="de-DE" sz="1400" dirty="0">
                <a:solidFill>
                  <a:srgbClr val="333333"/>
                </a:solidFill>
              </a:rPr>
              <a:t>Wer das Auslandspraktikumsmodul in der ABV wählt, erhält eine Bescheinigung vom Career Service, dass es sich um ein in der in der Studienordnung vorgeschriebenes Pflichtpraktikum handelt!</a:t>
            </a:r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mtClean="0">
                <a:solidFill>
                  <a:srgbClr val="00245B"/>
                </a:solidFill>
              </a:rPr>
              <a:t>Career Service</a:t>
            </a:r>
          </a:p>
        </p:txBody>
      </p:sp>
    </p:spTree>
    <p:extLst>
      <p:ext uri="{BB962C8B-B14F-4D97-AF65-F5344CB8AC3E}">
        <p14:creationId xmlns:p14="http://schemas.microsoft.com/office/powerpoint/2010/main" val="23582565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46514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Weitere Programme		</a:t>
            </a:r>
            <a:r>
              <a:rPr lang="de-DE" altLang="de-DE" dirty="0" smtClean="0"/>
              <a:t>	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r>
              <a:rPr lang="de-DE" altLang="de-DE" sz="1800" b="1" dirty="0" smtClean="0"/>
              <a:t>Beispiele weiterer Förderprogramme</a:t>
            </a:r>
            <a:endParaRPr lang="de-DE" altLang="de-DE" sz="1800" b="1" dirty="0"/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 smtClean="0"/>
              <a:t>ASA </a:t>
            </a:r>
            <a:r>
              <a:rPr lang="de-DE" altLang="de-DE" sz="1800" dirty="0"/>
              <a:t>– Programm (Projektpraktika im Bereich Entwicklungszusammenarbeit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 smtClean="0"/>
              <a:t>Studienbegleitende </a:t>
            </a:r>
            <a:r>
              <a:rPr lang="de-DE" altLang="de-DE" sz="1800" dirty="0"/>
              <a:t>Praktika in Frankreich (DFJW</a:t>
            </a:r>
            <a:r>
              <a:rPr lang="de-DE" altLang="de-DE" sz="1800" dirty="0" smtClean="0"/>
              <a:t>)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de-DE" altLang="de-DE" sz="1800" b="1" dirty="0" smtClean="0"/>
              <a:t>Weitere </a:t>
            </a:r>
            <a:r>
              <a:rPr lang="de-DE" altLang="de-DE" sz="1800" b="1" dirty="0"/>
              <a:t>Informationen und </a:t>
            </a:r>
            <a:r>
              <a:rPr lang="de-DE" altLang="de-DE" sz="1800" b="1" dirty="0" smtClean="0"/>
              <a:t>Suchmöglichkeiten</a:t>
            </a:r>
            <a:endParaRPr lang="de-DE" altLang="de-DE" sz="1800" b="1" dirty="0"/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 smtClean="0"/>
              <a:t>Career Service: </a:t>
            </a:r>
            <a:r>
              <a:rPr lang="de-DE" altLang="de-DE" sz="1800" dirty="0" smtClean="0">
                <a:hlinkClick r:id="rId4"/>
              </a:rPr>
              <a:t>www.fu-berlin.de/career</a:t>
            </a:r>
            <a:endParaRPr lang="de-DE" altLang="de-DE" sz="1800" dirty="0" smtClean="0"/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 smtClean="0"/>
              <a:t>Stipendiendatenbank des DAAD: </a:t>
            </a:r>
            <a:r>
              <a:rPr lang="de-DE" altLang="de-DE" sz="1800" dirty="0" smtClean="0">
                <a:hlinkClick r:id="rId5"/>
              </a:rPr>
              <a:t>www.daad.de/deutschland/stipendium </a:t>
            </a:r>
            <a:endParaRPr lang="de-DE" altLang="de-DE" sz="1800" dirty="0" smtClean="0"/>
          </a:p>
          <a:p>
            <a:pPr eaLnBrk="1" hangingPunct="1"/>
            <a:r>
              <a:rPr lang="de-DE" altLang="de-DE" sz="1800" dirty="0"/>
              <a:t>Stiftungen:</a:t>
            </a:r>
            <a:r>
              <a:rPr lang="de-DE" altLang="de-DE" sz="1800" b="1" dirty="0"/>
              <a:t> </a:t>
            </a:r>
            <a:r>
              <a:rPr lang="de-DE" altLang="de-DE" sz="1800" dirty="0">
                <a:solidFill>
                  <a:schemeClr val="hlink"/>
                </a:solidFill>
                <a:hlinkClick r:id="rId6"/>
              </a:rPr>
              <a:t>www.stiftungsindex.de</a:t>
            </a:r>
            <a:r>
              <a:rPr lang="de-DE" altLang="de-DE" sz="1800" dirty="0">
                <a:solidFill>
                  <a:schemeClr val="hlink"/>
                </a:solidFill>
              </a:rPr>
              <a:t> ,  </a:t>
            </a:r>
            <a:r>
              <a:rPr lang="de-DE" altLang="de-DE" sz="1800" dirty="0">
                <a:solidFill>
                  <a:schemeClr val="hlink"/>
                </a:solidFill>
                <a:hlinkClick r:id="rId7"/>
              </a:rPr>
              <a:t>www.stipendienlotse.de</a:t>
            </a:r>
            <a:r>
              <a:rPr lang="de-DE" altLang="de-DE" sz="1800" dirty="0">
                <a:solidFill>
                  <a:schemeClr val="hlink"/>
                </a:solidFill>
              </a:rPr>
              <a:t>, </a:t>
            </a:r>
            <a:r>
              <a:rPr lang="de-DE" altLang="de-DE" sz="1800" dirty="0" smtClean="0">
                <a:solidFill>
                  <a:schemeClr val="hlink"/>
                </a:solidFill>
              </a:rPr>
              <a:t>                    </a:t>
            </a:r>
            <a:r>
              <a:rPr lang="de-DE" altLang="de-DE" sz="1800" dirty="0" smtClean="0">
                <a:solidFill>
                  <a:schemeClr val="hlink"/>
                </a:solidFill>
                <a:hlinkClick r:id="rId8"/>
              </a:rPr>
              <a:t>www.scholarshipportal.eu</a:t>
            </a:r>
            <a:r>
              <a:rPr lang="de-DE" altLang="de-DE" sz="1800" dirty="0" smtClean="0">
                <a:solidFill>
                  <a:schemeClr val="hlink"/>
                </a:solidFill>
              </a:rPr>
              <a:t>; </a:t>
            </a:r>
            <a:r>
              <a:rPr lang="de-DE" altLang="de-DE" sz="1800" dirty="0" smtClean="0">
                <a:solidFill>
                  <a:schemeClr val="hlink"/>
                </a:solidFill>
                <a:hlinkClick r:id="rId9"/>
              </a:rPr>
              <a:t>www.mystipendium.de</a:t>
            </a:r>
            <a:endParaRPr lang="de-DE" altLang="de-DE" sz="1800" dirty="0" smtClean="0">
              <a:solidFill>
                <a:schemeClr val="hlink"/>
              </a:solidFill>
            </a:endParaRPr>
          </a:p>
          <a:p>
            <a:pPr marL="0" indent="0" eaLnBrk="1" hangingPunct="1">
              <a:buNone/>
            </a:pPr>
            <a:endParaRPr lang="de-DE" altLang="de-DE" sz="1800" dirty="0">
              <a:solidFill>
                <a:schemeClr val="hlink"/>
              </a:solidFill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48" y="1403988"/>
            <a:ext cx="540755" cy="83193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426" y="988023"/>
            <a:ext cx="540755" cy="831931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218" y="4132997"/>
            <a:ext cx="540755" cy="8319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04" y="2027532"/>
            <a:ext cx="540755" cy="8319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95" y="2583431"/>
            <a:ext cx="540755" cy="83193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12" y="3354905"/>
            <a:ext cx="540755" cy="8319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870" y="3478635"/>
            <a:ext cx="540755" cy="831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9286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33256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endParaRPr lang="de-DE" altLang="de-DE" sz="1600" b="1" dirty="0" smtClean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600" b="1" dirty="0" smtClean="0">
                <a:solidFill>
                  <a:srgbClr val="333333"/>
                </a:solidFill>
              </a:rPr>
              <a:t>Versicherungen</a:t>
            </a:r>
            <a:endParaRPr lang="de-DE" altLang="de-DE" sz="1600" b="1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400" dirty="0"/>
              <a:t>Auf ausreichenden Versicherungsschutz achten</a:t>
            </a:r>
            <a:r>
              <a:rPr lang="de-DE" altLang="de-DE" sz="1400" dirty="0" smtClean="0"/>
              <a:t>! </a:t>
            </a:r>
            <a:r>
              <a:rPr lang="de-DE" sz="1400" dirty="0" smtClean="0"/>
              <a:t>Empfehlung: </a:t>
            </a:r>
            <a:br>
              <a:rPr lang="de-DE" sz="1400" dirty="0" smtClean="0"/>
            </a:br>
            <a:r>
              <a:rPr lang="de-DE" sz="1400" dirty="0" smtClean="0"/>
              <a:t>kombinierte </a:t>
            </a:r>
            <a:r>
              <a:rPr lang="de-DE" sz="1400" dirty="0"/>
              <a:t>Kranken-, Unfall- und Haftpflichtversicherung über </a:t>
            </a:r>
            <a:r>
              <a:rPr lang="de-DE" sz="1400" dirty="0" smtClean="0"/>
              <a:t>den </a:t>
            </a:r>
            <a:r>
              <a:rPr lang="de-DE" sz="1400" b="1" dirty="0" smtClean="0">
                <a:solidFill>
                  <a:schemeClr val="accent1">
                    <a:lumMod val="50000"/>
                  </a:schemeClr>
                </a:solidFill>
              </a:rPr>
              <a:t>DAAD</a:t>
            </a:r>
            <a:r>
              <a:rPr lang="de-DE" sz="1400" dirty="0" smtClean="0"/>
              <a:t>.</a:t>
            </a:r>
            <a:endParaRPr lang="de-DE" sz="1400" dirty="0"/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600" b="1" dirty="0" smtClean="0">
                <a:solidFill>
                  <a:srgbClr val="333333"/>
                </a:solidFill>
              </a:rPr>
              <a:t>Praktikumsverträge</a:t>
            </a:r>
            <a:endParaRPr lang="de-DE" altLang="de-DE" sz="1600" b="1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400" dirty="0" smtClean="0"/>
              <a:t>Bevor Sie einen Praktikumsvertrag im Ausland abschließen: </a:t>
            </a:r>
            <a:br>
              <a:rPr lang="de-DE" altLang="de-DE" sz="1400" dirty="0" smtClean="0"/>
            </a:br>
            <a:r>
              <a:rPr lang="de-DE" altLang="de-DE" sz="1400" dirty="0" smtClean="0"/>
              <a:t>Wenden Sie sich an den </a:t>
            </a:r>
            <a:r>
              <a:rPr lang="de-DE" altLang="de-DE" sz="1400" i="1" dirty="0" smtClean="0">
                <a:solidFill>
                  <a:schemeClr val="accent1">
                    <a:lumMod val="50000"/>
                  </a:schemeClr>
                </a:solidFill>
              </a:rPr>
              <a:t>Career Service</a:t>
            </a:r>
            <a:r>
              <a:rPr lang="de-DE" altLang="de-DE" sz="1400" dirty="0" smtClean="0"/>
              <a:t>!</a:t>
            </a:r>
            <a:endParaRPr lang="de-DE" altLang="de-DE" sz="1400" dirty="0"/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600" b="1" dirty="0" smtClean="0">
                <a:solidFill>
                  <a:srgbClr val="333333"/>
                </a:solidFill>
              </a:rPr>
              <a:t>Beurlaubung</a:t>
            </a:r>
            <a:endParaRPr lang="de-DE" altLang="de-DE" sz="1600" b="1" dirty="0">
              <a:solidFill>
                <a:srgbClr val="333333"/>
              </a:solidFill>
            </a:endParaRPr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400" dirty="0"/>
              <a:t>Beurlaubung aufgrund eines Praktikums ist grundsätzlich möglich.  Urlaubssemester zählt nicht als Fachsemester, d. h. nicht zur Regelstudienzeit. Wichtig für die Entscheidung: </a:t>
            </a:r>
            <a:r>
              <a:rPr lang="de-DE" sz="1400" dirty="0"/>
              <a:t>Auswirkungen auf Stipendien/Studienförderung, Versicherungsbeiträge, Kindergeld, Beihilfen etc</a:t>
            </a:r>
            <a:r>
              <a:rPr lang="de-DE" sz="1400" dirty="0" smtClean="0"/>
              <a:t>.</a:t>
            </a:r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Informationen und </a:t>
            </a:r>
            <a:r>
              <a:rPr lang="de-DE" altLang="de-DE" sz="1400" i="1" dirty="0" smtClean="0">
                <a:solidFill>
                  <a:schemeClr val="accent1">
                    <a:lumMod val="50000"/>
                  </a:schemeClr>
                </a:solidFill>
              </a:rPr>
              <a:t>Antrag bei </a:t>
            </a:r>
            <a:r>
              <a:rPr lang="de-DE" altLang="de-DE" sz="1400" i="1" dirty="0">
                <a:solidFill>
                  <a:schemeClr val="accent1">
                    <a:lumMod val="50000"/>
                  </a:schemeClr>
                </a:solidFill>
              </a:rPr>
              <a:t>der Studierendenverwaltung:</a:t>
            </a:r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400" i="1" dirty="0" smtClean="0">
                <a:hlinkClick r:id="rId4"/>
              </a:rPr>
              <a:t>www.fu-berlin.de/studium/studienorganisation/immatrikulation/urlaubssemester.html</a:t>
            </a:r>
            <a:endParaRPr lang="de-DE" altLang="de-DE" sz="1400" i="1" dirty="0" smtClean="0"/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endParaRPr lang="de-DE" altLang="de-DE" sz="14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</p:txBody>
      </p:sp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 smtClean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Rechtliches/Formales</a:t>
            </a:r>
            <a:endParaRPr lang="de-DE" altLang="de-DE" b="1" kern="1200" dirty="0">
              <a:solidFill>
                <a:srgbClr val="003366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mtClean="0">
                <a:solidFill>
                  <a:srgbClr val="00245B"/>
                </a:solidFill>
              </a:rPr>
              <a:t>Career Service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7326440" y="980728"/>
            <a:ext cx="1093853" cy="26642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§</a:t>
            </a:r>
          </a:p>
        </p:txBody>
      </p:sp>
    </p:spTree>
    <p:extLst>
      <p:ext uri="{BB962C8B-B14F-4D97-AF65-F5344CB8AC3E}">
        <p14:creationId xmlns:p14="http://schemas.microsoft.com/office/powerpoint/2010/main" val="9275276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Veranstaltungen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600" b="1" dirty="0" smtClean="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de-DE" altLang="de-DE" sz="1600" b="1" dirty="0" smtClean="0">
                <a:solidFill>
                  <a:srgbClr val="333333"/>
                </a:solidFill>
              </a:rPr>
              <a:t>Workshops </a:t>
            </a:r>
            <a:r>
              <a:rPr lang="de-DE" altLang="de-DE" sz="1600" b="1" dirty="0">
                <a:solidFill>
                  <a:srgbClr val="333333"/>
                </a:solidFill>
              </a:rPr>
              <a:t>und </a:t>
            </a:r>
            <a:r>
              <a:rPr lang="de-DE" altLang="de-DE" sz="1600" b="1" dirty="0" smtClean="0">
                <a:solidFill>
                  <a:srgbClr val="333333"/>
                </a:solidFill>
              </a:rPr>
              <a:t>Veranstaltungen mit </a:t>
            </a:r>
            <a:br>
              <a:rPr lang="de-DE" altLang="de-DE" sz="1600" b="1" dirty="0" smtClean="0">
                <a:solidFill>
                  <a:srgbClr val="333333"/>
                </a:solidFill>
              </a:rPr>
            </a:br>
            <a:r>
              <a:rPr lang="de-DE" altLang="de-DE" sz="1600" b="1" dirty="0" smtClean="0">
                <a:solidFill>
                  <a:srgbClr val="333333"/>
                </a:solidFill>
              </a:rPr>
              <a:t>internationalem </a:t>
            </a:r>
            <a:r>
              <a:rPr lang="de-DE" altLang="de-DE" sz="1600" b="1" dirty="0">
                <a:solidFill>
                  <a:srgbClr val="333333"/>
                </a:solidFill>
              </a:rPr>
              <a:t>Bezug</a:t>
            </a:r>
            <a:r>
              <a:rPr lang="de-DE" altLang="de-DE" sz="1600" b="1" dirty="0" smtClean="0">
                <a:solidFill>
                  <a:srgbClr val="333333"/>
                </a:solidFill>
              </a:rPr>
              <a:t>: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600" b="1" dirty="0">
              <a:solidFill>
                <a:srgbClr val="333333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/>
              <a:t>¡Viva </a:t>
            </a:r>
            <a:r>
              <a:rPr lang="de-DE" altLang="de-DE" sz="1600" dirty="0" err="1"/>
              <a:t>América</a:t>
            </a:r>
            <a:r>
              <a:rPr lang="de-DE" altLang="de-DE" sz="1600" dirty="0"/>
              <a:t> Latina! Erfahrungsaustausch zu </a:t>
            </a:r>
            <a:r>
              <a:rPr lang="de-DE" altLang="de-DE" sz="1600" dirty="0" smtClean="0"/>
              <a:t>Praktika</a:t>
            </a:r>
            <a:br>
              <a:rPr lang="de-DE" altLang="de-DE" sz="1600" dirty="0" smtClean="0"/>
            </a:br>
            <a:r>
              <a:rPr lang="de-DE" altLang="de-DE" sz="1600" dirty="0" smtClean="0"/>
              <a:t>in Lateinamerika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/>
              <a:t>Internationale Karrierewege – Alumni der Freien Universität berichten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 smtClean="0"/>
              <a:t>Bewerben </a:t>
            </a:r>
            <a:r>
              <a:rPr lang="de-DE" altLang="de-DE" sz="1600" dirty="0"/>
              <a:t>in spanischer </a:t>
            </a:r>
            <a:r>
              <a:rPr lang="de-DE" altLang="de-DE" sz="1600" dirty="0" smtClean="0"/>
              <a:t>Sprache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 smtClean="0"/>
              <a:t>Bewerben in französischer Sprache</a:t>
            </a:r>
            <a:endParaRPr lang="de-DE" altLang="de-DE" sz="1600" dirty="0"/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 smtClean="0"/>
              <a:t>Bewerben </a:t>
            </a:r>
            <a:r>
              <a:rPr lang="de-DE" altLang="de-DE" sz="1600" dirty="0"/>
              <a:t>in englischer Sprache </a:t>
            </a:r>
            <a:r>
              <a:rPr lang="de-DE" altLang="de-DE" sz="1600" dirty="0" smtClean="0"/>
              <a:t>(30. Juni von 16 – 20 Uhr</a:t>
            </a:r>
            <a:r>
              <a:rPr lang="de-DE" sz="1600" dirty="0" smtClean="0"/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 smtClean="0"/>
              <a:t>Karriere in der Europäischen Union (Sprechstunden und Vorträge wieder ab Wintersemester)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600" dirty="0" smtClean="0"/>
              <a:t>Auch Veranstaltungen an den Fachbereichen!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de-DE" altLang="de-DE" sz="1600" b="1" dirty="0">
                <a:solidFill>
                  <a:srgbClr val="333333"/>
                </a:solidFill>
              </a:rPr>
              <a:t>Anmeldung </a:t>
            </a:r>
            <a:r>
              <a:rPr lang="de-DE" altLang="de-DE" sz="1600" b="1" dirty="0" smtClean="0">
                <a:solidFill>
                  <a:srgbClr val="333333"/>
                </a:solidFill>
              </a:rPr>
              <a:t>über www.fu-berlin.de/career</a:t>
            </a:r>
            <a:endParaRPr lang="de-DE" altLang="de-DE" sz="1600" b="1" dirty="0">
              <a:solidFill>
                <a:srgbClr val="333333"/>
              </a:solidFill>
            </a:endParaRPr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818522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529">
            <a:off x="6533336" y="915347"/>
            <a:ext cx="2119568" cy="158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155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So erreichen Sie uns: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endParaRPr lang="de-DE" altLang="de-DE" sz="1400" dirty="0" smtClean="0"/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Career Service der Freien Universität Berlin</a:t>
            </a:r>
          </a:p>
          <a:p>
            <a:pPr marL="0" indent="0" eaLnBrk="1" hangingPunct="1">
              <a:buNone/>
            </a:pPr>
            <a:r>
              <a:rPr lang="de-DE" altLang="de-DE" sz="1400" dirty="0" err="1"/>
              <a:t>Thielallee</a:t>
            </a:r>
            <a:r>
              <a:rPr lang="de-DE" altLang="de-DE" sz="1400" dirty="0"/>
              <a:t> 38, 14195 Berlin (1. OG in der Silberlaube</a:t>
            </a:r>
            <a:r>
              <a:rPr lang="de-DE" altLang="de-DE" sz="1400" dirty="0" smtClean="0"/>
              <a:t>)</a:t>
            </a:r>
          </a:p>
          <a:p>
            <a:pPr marL="0" indent="0" eaLnBrk="1" hangingPunct="1">
              <a:buNone/>
            </a:pPr>
            <a:r>
              <a:rPr lang="de-DE" altLang="de-DE" sz="1400" dirty="0" smtClean="0"/>
              <a:t>E-Mail: careerservice@fu-berlin.de</a:t>
            </a:r>
            <a:endParaRPr lang="de-DE" altLang="de-DE" sz="1400" dirty="0"/>
          </a:p>
          <a:p>
            <a:pPr marL="0" indent="0" eaLnBrk="1" hangingPunct="1">
              <a:buNone/>
            </a:pPr>
            <a:r>
              <a:rPr lang="de-DE" altLang="de-DE" sz="1400" i="1" dirty="0" smtClean="0">
                <a:hlinkClick r:id="rId3"/>
              </a:rPr>
              <a:t>www.fu-berlin.de/career</a:t>
            </a:r>
            <a:endParaRPr lang="de-DE" altLang="de-DE" sz="1400" i="1" dirty="0" smtClean="0"/>
          </a:p>
          <a:p>
            <a:pPr marL="0" indent="0" eaLnBrk="1" hangingPunct="1">
              <a:buNone/>
            </a:pPr>
            <a:endParaRPr lang="de-DE" altLang="de-DE" sz="1400" dirty="0"/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600" b="1" dirty="0" smtClean="0">
                <a:solidFill>
                  <a:srgbClr val="333333"/>
                </a:solidFill>
              </a:rPr>
              <a:t>Koordination </a:t>
            </a:r>
            <a:r>
              <a:rPr lang="de-DE" altLang="de-DE" sz="1600" b="1" dirty="0">
                <a:solidFill>
                  <a:srgbClr val="333333"/>
                </a:solidFill>
              </a:rPr>
              <a:t>und Beratung </a:t>
            </a:r>
            <a:r>
              <a:rPr lang="de-DE" altLang="de-DE" sz="1600" b="1" dirty="0" smtClean="0">
                <a:solidFill>
                  <a:srgbClr val="333333"/>
                </a:solidFill>
              </a:rPr>
              <a:t>ABV-Praktikumsmodule</a:t>
            </a:r>
            <a:endParaRPr lang="de-DE" altLang="de-DE" sz="1600" b="1" dirty="0">
              <a:solidFill>
                <a:srgbClr val="333333"/>
              </a:solidFill>
            </a:endParaRPr>
          </a:p>
          <a:p>
            <a:pPr marL="0" indent="0" eaLnBrk="1" hangingPunct="1">
              <a:buNone/>
            </a:pPr>
            <a:r>
              <a:rPr lang="de-DE" altLang="de-DE" sz="1400" dirty="0"/>
              <a:t>Christiane Berwid-Buquoy, Tel. 838 -55244</a:t>
            </a:r>
          </a:p>
          <a:p>
            <a:pPr marL="0" indent="0" eaLnBrk="1" hangingPunct="1">
              <a:buNone/>
            </a:pPr>
            <a:r>
              <a:rPr lang="de-DE" altLang="de-DE" sz="1400" dirty="0"/>
              <a:t>Sprechzeiten: täglich 10.00 - 12.00 Uhr </a:t>
            </a:r>
          </a:p>
          <a:p>
            <a:pPr marL="0" indent="0" eaLnBrk="1" hangingPunct="1">
              <a:buNone/>
            </a:pPr>
            <a:endParaRPr lang="de-DE" altLang="de-DE" sz="1400" dirty="0"/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600" b="1" dirty="0">
                <a:solidFill>
                  <a:srgbClr val="333333"/>
                </a:solidFill>
              </a:rPr>
              <a:t>Offene Sprechstunde Auslandspraktikum</a:t>
            </a:r>
          </a:p>
          <a:p>
            <a:pPr marL="0" indent="0" eaLnBrk="1" hangingPunct="1">
              <a:buNone/>
            </a:pPr>
            <a:r>
              <a:rPr lang="de-DE" altLang="de-DE" sz="1400" dirty="0"/>
              <a:t>Christiane </a:t>
            </a:r>
            <a:r>
              <a:rPr lang="de-DE" altLang="de-DE" sz="1400" dirty="0" smtClean="0"/>
              <a:t>Dorenburg/Laura Filz,  </a:t>
            </a:r>
            <a:r>
              <a:rPr lang="de-DE" altLang="de-DE" sz="1400" dirty="0"/>
              <a:t>Tel. 838 35899</a:t>
            </a:r>
          </a:p>
          <a:p>
            <a:pPr marL="0" indent="0" eaLnBrk="1" hangingPunct="1">
              <a:buNone/>
            </a:pPr>
            <a:r>
              <a:rPr lang="de-DE" altLang="de-DE" sz="1400" dirty="0" smtClean="0"/>
              <a:t>Immer dienstags 12-14 Uhr, mittwochs </a:t>
            </a:r>
            <a:r>
              <a:rPr lang="de-DE" altLang="de-DE" sz="1400" dirty="0"/>
              <a:t>10-12 Uhr </a:t>
            </a:r>
            <a:r>
              <a:rPr lang="de-DE" altLang="de-DE" sz="1400" dirty="0" smtClean="0"/>
              <a:t>und </a:t>
            </a:r>
            <a:r>
              <a:rPr lang="de-DE" altLang="de-DE" sz="1400" dirty="0"/>
              <a:t>nach </a:t>
            </a:r>
            <a:r>
              <a:rPr lang="de-DE" altLang="de-DE" sz="1400" dirty="0" smtClean="0"/>
              <a:t>Vereinbarung</a:t>
            </a:r>
          </a:p>
          <a:p>
            <a:pPr marL="0" indent="0" eaLnBrk="1" hangingPunct="1">
              <a:buNone/>
            </a:pPr>
            <a:r>
              <a:rPr lang="de-DE" altLang="de-DE" sz="1400" dirty="0" smtClean="0"/>
              <a:t>E-Mail: auslandspraktika@fu-berlin.de</a:t>
            </a:r>
            <a:endParaRPr lang="de-DE" altLang="de-DE" sz="1400" dirty="0"/>
          </a:p>
          <a:p>
            <a:pPr marL="0" indent="0" eaLnBrk="1" hangingPunct="1">
              <a:buNone/>
            </a:pPr>
            <a:endParaRPr lang="de-DE" altLang="de-DE" sz="1400" dirty="0"/>
          </a:p>
          <a:p>
            <a:pPr marL="0" indent="0" eaLnBrk="1" hangingPunct="1">
              <a:lnSpc>
                <a:spcPct val="92000"/>
              </a:lnSpc>
              <a:spcAft>
                <a:spcPts val="300"/>
              </a:spcAft>
              <a:buNone/>
              <a:defRPr/>
            </a:pPr>
            <a:r>
              <a:rPr lang="de-DE" altLang="de-DE" sz="1600" b="1" dirty="0" smtClean="0">
                <a:solidFill>
                  <a:srgbClr val="333333"/>
                </a:solidFill>
              </a:rPr>
              <a:t>Bibliothek</a:t>
            </a:r>
            <a:endParaRPr lang="de-DE" altLang="de-DE" sz="1600" b="1" dirty="0">
              <a:solidFill>
                <a:srgbClr val="333333"/>
              </a:solidFill>
            </a:endParaRPr>
          </a:p>
          <a:p>
            <a:pPr marL="0" indent="0" eaLnBrk="1" hangingPunct="1">
              <a:buNone/>
            </a:pPr>
            <a:r>
              <a:rPr lang="de-DE" altLang="de-DE" sz="1400" dirty="0" smtClean="0"/>
              <a:t>Selbstinformation und Ausleihe: nach vorheriger Absprache</a:t>
            </a:r>
            <a:endParaRPr lang="de-DE" sz="1800" dirty="0" smtClean="0"/>
          </a:p>
          <a:p>
            <a:pPr marL="0" indent="0" eaLnBrk="1" hangingPunct="1">
              <a:buNone/>
            </a:pPr>
            <a:endParaRPr lang="de-DE" altLang="de-DE" sz="1800" dirty="0" smtClean="0"/>
          </a:p>
          <a:p>
            <a:pPr marL="0" indent="0" eaLnBrk="1" hangingPunct="1">
              <a:buNone/>
            </a:pPr>
            <a:endParaRPr lang="de-DE" altLang="de-DE" sz="1800" b="1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82518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080" y="1124744"/>
            <a:ext cx="1055340" cy="150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744924"/>
            <a:ext cx="980800" cy="150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828" y="4401108"/>
            <a:ext cx="985280" cy="150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6680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altLang="de-DE" b="1" kern="1200" dirty="0">
              <a:solidFill>
                <a:srgbClr val="003366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506730" y="1046163"/>
            <a:ext cx="8353425" cy="5165725"/>
          </a:xfrm>
        </p:spPr>
        <p:txBody>
          <a:bodyPr/>
          <a:lstStyle/>
          <a:p>
            <a:pPr marL="0" indent="0" eaLnBrk="1" hangingPunct="1">
              <a:buNone/>
            </a:pPr>
            <a:endParaRPr lang="de-DE" altLang="de-DE" sz="1800" dirty="0" smtClean="0"/>
          </a:p>
          <a:p>
            <a:pPr marL="0" indent="0" eaLnBrk="1" hangingPunct="1">
              <a:buNone/>
            </a:pPr>
            <a:endParaRPr lang="de-DE" altLang="de-DE" sz="1800" b="1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82518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60748"/>
            <a:ext cx="3432129" cy="230425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135" y="1196752"/>
            <a:ext cx="3586590" cy="2334270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31800" y="4076700"/>
            <a:ext cx="83534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Vielen Dank für Ihre Aufmerksamkeit!</a:t>
            </a:r>
            <a:b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</a:br>
            <a: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/>
            </a:r>
            <a:b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</a:br>
            <a: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Weitere Informationen unter www.fu-berlin.de/career</a:t>
            </a:r>
            <a: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altLang="de-DE" sz="1800" b="1" kern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de-DE" altLang="de-DE" sz="1800" b="1" kern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2482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540" y="533400"/>
            <a:ext cx="7232650" cy="333375"/>
          </a:xfrm>
          <a:noFill/>
        </p:spPr>
        <p:txBody>
          <a:bodyPr/>
          <a:lstStyle/>
          <a:p>
            <a:pPr eaLnBrk="1" hangingPunct="1"/>
            <a:r>
              <a:rPr lang="en-US" altLang="de-DE" b="1" kern="1200" dirty="0" err="1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Überblick</a:t>
            </a:r>
            <a:endParaRPr lang="de-DE" altLang="de-DE" b="1" kern="1200" dirty="0">
              <a:solidFill>
                <a:srgbClr val="003366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29625" cy="4878288"/>
          </a:xfrm>
          <a:noFill/>
        </p:spPr>
        <p:txBody>
          <a:bodyPr/>
          <a:lstStyle/>
          <a:p>
            <a:pPr marL="0" indent="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None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b="1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ts val="2200"/>
              </a:lnSpc>
              <a:spcBef>
                <a:spcPct val="0"/>
              </a:spcBef>
              <a:spcAft>
                <a:spcPct val="30000"/>
              </a:spcAft>
              <a:buFont typeface="Times" pitchFamily="18" charset="0"/>
              <a:buChar char="•"/>
            </a:pPr>
            <a:endParaRPr lang="de-DE" altLang="de-DE" sz="1400" dirty="0" smtClean="0"/>
          </a:p>
          <a:p>
            <a:pPr marL="190500" indent="-190500" eaLnBrk="1" hangingPunct="1">
              <a:lnSpc>
                <a:spcPct val="90000"/>
              </a:lnSpc>
              <a:buFontTx/>
              <a:buNone/>
            </a:pPr>
            <a:endParaRPr lang="de-DE" altLang="de-DE" sz="1400" dirty="0" smtClean="0"/>
          </a:p>
        </p:txBody>
      </p:sp>
      <p:pic>
        <p:nvPicPr>
          <p:cNvPr id="4100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842000"/>
            <a:ext cx="1692275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Fußzeilenplatzhalt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176972"/>
            <a:ext cx="905975" cy="9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3144154" y="1346960"/>
            <a:ext cx="1283829" cy="1217944"/>
            <a:chOff x="1885439" y="1150887"/>
            <a:chExt cx="1098122" cy="1032423"/>
          </a:xfrm>
        </p:grpSpPr>
        <p:sp>
          <p:nvSpPr>
            <p:cNvPr id="4" name="Ellipse 3"/>
            <p:cNvSpPr/>
            <p:nvPr/>
          </p:nvSpPr>
          <p:spPr bwMode="auto">
            <a:xfrm>
              <a:off x="1885439" y="1150887"/>
              <a:ext cx="1098122" cy="1032423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1948446" y="1235051"/>
              <a:ext cx="972108" cy="864096"/>
            </a:xfrm>
            <a:prstGeom prst="ellipse">
              <a:avLst/>
            </a:prstGeom>
            <a:solidFill>
              <a:schemeClr val="accent1"/>
            </a:solidFill>
            <a:ln w="22225" cap="rnd" cmpd="thickThin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00" b="1" i="1" dirty="0" smtClean="0">
                  <a:solidFill>
                    <a:srgbClr val="0070C0"/>
                  </a:solidFill>
                </a:rPr>
                <a:t>Prädikat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00" b="1" i="1" dirty="0">
                  <a:solidFill>
                    <a:srgbClr val="0070C0"/>
                  </a:solidFill>
                </a:rPr>
                <a:t>b</a:t>
              </a:r>
              <a:r>
                <a:rPr kumimoji="0" lang="de-DE" sz="1000" b="1" i="1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</a:rPr>
                <a:t>esonders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000" b="1" i="1" dirty="0" smtClean="0">
                  <a:solidFill>
                    <a:srgbClr val="0070C0"/>
                  </a:solidFill>
                </a:rPr>
                <a:t>wertvoll</a:t>
              </a:r>
              <a:endParaRPr kumimoji="0" lang="de-DE" sz="1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pic>
        <p:nvPicPr>
          <p:cNvPr id="2051" name="Picture 3" descr="C:\Users\doren\AppData\Local\Microsoft\Windows\Temporary Internet Files\Content.IE5\P9VTZMHA\Animierte_DB_Uhr.svg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38" y="1934312"/>
            <a:ext cx="1511573" cy="151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222" y="3572141"/>
            <a:ext cx="1662415" cy="1463547"/>
          </a:xfrm>
          <a:prstGeom prst="ellipse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86" y="1105923"/>
            <a:ext cx="1552930" cy="1584176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 bwMode="auto">
          <a:xfrm>
            <a:off x="1449006" y="4744453"/>
            <a:ext cx="1027259" cy="13764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rPr>
              <a:t>§</a:t>
            </a:r>
          </a:p>
        </p:txBody>
      </p:sp>
      <p:pic>
        <p:nvPicPr>
          <p:cNvPr id="25" name="Grafik 24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10" y="4944136"/>
            <a:ext cx="1603040" cy="1376495"/>
          </a:xfrm>
          <a:prstGeom prst="ellipse">
            <a:avLst/>
          </a:prstGeom>
        </p:spPr>
      </p:pic>
      <p:pic>
        <p:nvPicPr>
          <p:cNvPr id="26" name="Grafik 2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80" y="3247339"/>
            <a:ext cx="1476164" cy="1297785"/>
          </a:xfrm>
          <a:prstGeom prst="ellipse">
            <a:avLst/>
          </a:prstGeom>
        </p:spPr>
      </p:pic>
      <p:pic>
        <p:nvPicPr>
          <p:cNvPr id="28" name="Picture 10" descr="C:\Users\doren\AppData\Local\Microsoft\Windows\Temporary Internet Files\Content.IE5\7O1X2KD9\erste_hilfe_220[1]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1466877"/>
            <a:ext cx="1577340" cy="1421765"/>
          </a:xfrm>
          <a:prstGeom prst="ellipse">
            <a:avLst/>
          </a:prstGeom>
          <a:noFill/>
          <a:extLst/>
        </p:spPr>
      </p:pic>
      <p:cxnSp>
        <p:nvCxnSpPr>
          <p:cNvPr id="23" name="Gekrümmte Verbindung 22"/>
          <p:cNvCxnSpPr>
            <a:endCxn id="4" idx="4"/>
          </p:cNvCxnSpPr>
          <p:nvPr/>
        </p:nvCxnSpPr>
        <p:spPr bwMode="auto">
          <a:xfrm rot="16200000" flipV="1">
            <a:off x="3674979" y="2675994"/>
            <a:ext cx="612068" cy="389887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Gekrümmte Verbindung 35"/>
          <p:cNvCxnSpPr/>
          <p:nvPr/>
        </p:nvCxnSpPr>
        <p:spPr bwMode="auto">
          <a:xfrm>
            <a:off x="4622926" y="3915056"/>
            <a:ext cx="1929790" cy="522056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Gekrümmte Verbindung 36"/>
          <p:cNvCxnSpPr/>
          <p:nvPr/>
        </p:nvCxnSpPr>
        <p:spPr bwMode="auto">
          <a:xfrm rot="10800000">
            <a:off x="2339752" y="2816932"/>
            <a:ext cx="1513896" cy="736442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Gekrümmte Verbindung 37"/>
          <p:cNvCxnSpPr>
            <a:endCxn id="2051" idx="1"/>
          </p:cNvCxnSpPr>
          <p:nvPr/>
        </p:nvCxnSpPr>
        <p:spPr bwMode="auto">
          <a:xfrm flipV="1">
            <a:off x="4680012" y="2690099"/>
            <a:ext cx="2015926" cy="73890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Gekrümmte Verbindung 38"/>
          <p:cNvCxnSpPr/>
          <p:nvPr/>
        </p:nvCxnSpPr>
        <p:spPr bwMode="auto">
          <a:xfrm rot="10800000" flipV="1">
            <a:off x="2267745" y="3801347"/>
            <a:ext cx="1778475" cy="311866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Gekrümmte Verbindung 39"/>
          <p:cNvCxnSpPr/>
          <p:nvPr/>
        </p:nvCxnSpPr>
        <p:spPr bwMode="auto">
          <a:xfrm rot="5400000">
            <a:off x="3805217" y="4258743"/>
            <a:ext cx="786214" cy="434621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Gekrümmte Verbindung 40"/>
          <p:cNvCxnSpPr/>
          <p:nvPr/>
        </p:nvCxnSpPr>
        <p:spPr bwMode="auto">
          <a:xfrm rot="5400000" flipH="1" flipV="1">
            <a:off x="4365150" y="2358055"/>
            <a:ext cx="881752" cy="75608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Gekrümmte Verbindung 63"/>
          <p:cNvCxnSpPr/>
          <p:nvPr/>
        </p:nvCxnSpPr>
        <p:spPr bwMode="auto">
          <a:xfrm rot="10800000" flipV="1">
            <a:off x="2512937" y="4073511"/>
            <a:ext cx="1673861" cy="957075"/>
          </a:xfrm>
          <a:prstGeom prst="curvedConnector3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1" name="Grafik 70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699"/>
          <a:stretch/>
        </p:blipFill>
        <p:spPr bwMode="auto">
          <a:xfrm>
            <a:off x="5292080" y="5085185"/>
            <a:ext cx="1764196" cy="1035764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3" name="Gekrümmte Verbindung 72"/>
          <p:cNvCxnSpPr/>
          <p:nvPr/>
        </p:nvCxnSpPr>
        <p:spPr bwMode="auto">
          <a:xfrm rot="16200000" flipH="1">
            <a:off x="4517666" y="4121388"/>
            <a:ext cx="964239" cy="80501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07290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245B"/>
                </a:solidFill>
              </a:rPr>
              <a:t>Career Service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Wert eines Auslandspraktikums</a:t>
            </a: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49275" y="1376772"/>
            <a:ext cx="8280400" cy="444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01600" indent="-1016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</a:pPr>
            <a:endParaRPr lang="de-DE" altLang="de-DE" b="1" dirty="0" smtClean="0">
              <a:latin typeface="+mn-lt"/>
            </a:endParaRPr>
          </a:p>
          <a:p>
            <a:pPr marL="0" indent="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</a:pPr>
            <a:endParaRPr lang="de-DE" altLang="de-DE" b="1" dirty="0">
              <a:latin typeface="+mn-lt"/>
            </a:endParaRPr>
          </a:p>
          <a:p>
            <a:pPr marL="0" indent="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</a:pPr>
            <a:endParaRPr lang="de-DE" altLang="de-DE" b="1" dirty="0" smtClean="0">
              <a:latin typeface="+mn-lt"/>
            </a:endParaRPr>
          </a:p>
          <a:p>
            <a:pPr marL="0" indent="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</a:pPr>
            <a:endParaRPr lang="de-DE" altLang="de-DE" b="1" dirty="0" smtClean="0">
              <a:latin typeface="+mn-lt"/>
            </a:endParaRPr>
          </a:p>
          <a:p>
            <a:pPr marL="0" indent="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</a:pPr>
            <a:endParaRPr lang="de-DE" altLang="de-DE" b="1" dirty="0">
              <a:latin typeface="+mn-lt"/>
            </a:endParaRPr>
          </a:p>
          <a:p>
            <a:pPr marL="0" indent="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</a:pPr>
            <a:endParaRPr lang="de-DE" altLang="de-DE" b="1" dirty="0">
              <a:latin typeface="+mn-lt"/>
            </a:endParaRPr>
          </a:p>
          <a:p>
            <a:pPr marL="0" indent="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</a:pPr>
            <a:endParaRPr lang="de-DE" altLang="de-DE" b="1" dirty="0" smtClean="0">
              <a:latin typeface="+mn-lt"/>
            </a:endParaRPr>
          </a:p>
          <a:p>
            <a:pPr marL="0" indent="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</a:pPr>
            <a:r>
              <a:rPr lang="de-DE" altLang="de-DE" b="1" dirty="0" smtClean="0">
                <a:latin typeface="+mn-lt"/>
              </a:rPr>
              <a:t>Vorteile des Auslandspraktikums:</a:t>
            </a:r>
            <a:endParaRPr lang="de-DE" altLang="de-DE" b="1" dirty="0">
              <a:latin typeface="+mn-lt"/>
            </a:endParaRPr>
          </a:p>
          <a:p>
            <a:pPr marL="342900" indent="-34290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  <a:buFontTx/>
              <a:buChar char="•"/>
            </a:pPr>
            <a:r>
              <a:rPr lang="de-DE" altLang="de-DE" dirty="0">
                <a:latin typeface="+mn-lt"/>
              </a:rPr>
              <a:t>Hohes Maß an Selbstbestimmtheit und </a:t>
            </a:r>
            <a:r>
              <a:rPr lang="de-DE" altLang="de-DE" dirty="0" smtClean="0">
                <a:latin typeface="+mn-lt"/>
              </a:rPr>
              <a:t/>
            </a:r>
            <a:br>
              <a:rPr lang="de-DE" altLang="de-DE" dirty="0" smtClean="0">
                <a:latin typeface="+mn-lt"/>
              </a:rPr>
            </a:br>
            <a:r>
              <a:rPr lang="de-DE" altLang="de-DE" dirty="0" smtClean="0">
                <a:latin typeface="+mn-lt"/>
              </a:rPr>
              <a:t>breite </a:t>
            </a:r>
            <a:r>
              <a:rPr lang="de-DE" altLang="de-DE" dirty="0">
                <a:latin typeface="+mn-lt"/>
              </a:rPr>
              <a:t>Auswahl an </a:t>
            </a:r>
            <a:r>
              <a:rPr lang="de-DE" altLang="de-DE" dirty="0" smtClean="0">
                <a:latin typeface="+mn-lt"/>
              </a:rPr>
              <a:t>Möglichkeiten</a:t>
            </a:r>
            <a:endParaRPr lang="de-DE" altLang="de-DE" dirty="0">
              <a:latin typeface="+mn-lt"/>
            </a:endParaRPr>
          </a:p>
          <a:p>
            <a:pPr marL="342900" indent="-34290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  <a:buFontTx/>
              <a:buChar char="•"/>
            </a:pPr>
            <a:r>
              <a:rPr lang="de-DE" altLang="de-DE" dirty="0">
                <a:latin typeface="+mn-lt"/>
              </a:rPr>
              <a:t>Im BA-Studium anrechenbar auf das Studium</a:t>
            </a:r>
          </a:p>
          <a:p>
            <a:pPr marL="342900" indent="-342900" eaLnBrk="1" hangingPunct="1">
              <a:lnSpc>
                <a:spcPct val="102000"/>
              </a:lnSpc>
              <a:spcBef>
                <a:spcPts val="300"/>
              </a:spcBef>
              <a:spcAft>
                <a:spcPts val="300"/>
              </a:spcAft>
              <a:buClr>
                <a:srgbClr val="4D4D4D"/>
              </a:buClr>
              <a:buChar char="•"/>
            </a:pPr>
            <a:r>
              <a:rPr lang="de-DE" altLang="de-DE" dirty="0" smtClean="0">
                <a:latin typeface="+mn-lt"/>
              </a:rPr>
              <a:t>Sehr flexibel </a:t>
            </a:r>
            <a:r>
              <a:rPr lang="de-DE" altLang="de-DE" dirty="0">
                <a:latin typeface="+mn-lt"/>
              </a:rPr>
              <a:t>bezogen auf Dauer und </a:t>
            </a:r>
            <a:r>
              <a:rPr lang="de-DE" altLang="de-DE" dirty="0" smtClean="0">
                <a:latin typeface="+mn-lt"/>
              </a:rPr>
              <a:t>Zeitpunkt</a:t>
            </a:r>
            <a:endParaRPr lang="de-DE" altLang="de-DE" dirty="0">
              <a:latin typeface="+mn-lt"/>
            </a:endParaRPr>
          </a:p>
          <a:p>
            <a:pPr marL="285750" indent="-285750" eaLnBrk="1" hangingPunct="1">
              <a:lnSpc>
                <a:spcPct val="102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</a:pPr>
            <a:endParaRPr lang="de-DE" altLang="de-DE" dirty="0" smtClean="0"/>
          </a:p>
          <a:p>
            <a:pPr marL="0" indent="0" eaLnBrk="1" hangingPunct="1">
              <a:lnSpc>
                <a:spcPct val="102000"/>
              </a:lnSpc>
              <a:spcBef>
                <a:spcPts val="600"/>
              </a:spcBef>
              <a:buClr>
                <a:srgbClr val="4D4D4D"/>
              </a:buClr>
            </a:pPr>
            <a:endParaRPr lang="de-DE" altLang="de-DE" dirty="0"/>
          </a:p>
        </p:txBody>
      </p:sp>
      <p:pic>
        <p:nvPicPr>
          <p:cNvPr id="5130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818522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8" y="1268760"/>
            <a:ext cx="3528392" cy="224513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245B"/>
                </a:solidFill>
              </a:rPr>
              <a:t>Career Service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kern="1200" dirty="0" smtClean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Just </a:t>
            </a:r>
            <a:r>
              <a:rPr lang="de-DE" altLang="de-DE" b="1" kern="1200" dirty="0" err="1" smtClean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dream</a:t>
            </a:r>
            <a:r>
              <a:rPr lang="de-DE" altLang="de-DE" b="1" kern="1200" dirty="0" smtClean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!</a:t>
            </a:r>
            <a:endParaRPr lang="de-DE" altLang="de-DE" b="1" kern="1200" dirty="0">
              <a:solidFill>
                <a:srgbClr val="003366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549275" y="1225550"/>
            <a:ext cx="8280400" cy="459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101600" indent="-10160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285750" indent="-285750" eaLnBrk="1" hangingPunct="1">
              <a:lnSpc>
                <a:spcPct val="102000"/>
              </a:lnSpc>
              <a:spcBef>
                <a:spcPts val="600"/>
              </a:spcBef>
              <a:buClr>
                <a:srgbClr val="4D4D4D"/>
              </a:buClr>
              <a:buFont typeface="Arial" panose="020B0604020202020204" pitchFamily="34" charset="0"/>
              <a:buChar char="•"/>
            </a:pPr>
            <a:endParaRPr lang="de-DE" altLang="de-DE" dirty="0" smtClean="0"/>
          </a:p>
          <a:p>
            <a:pPr marL="0" indent="0" eaLnBrk="1" hangingPunct="1">
              <a:lnSpc>
                <a:spcPct val="102000"/>
              </a:lnSpc>
              <a:spcBef>
                <a:spcPts val="600"/>
              </a:spcBef>
              <a:buClr>
                <a:srgbClr val="4D4D4D"/>
              </a:buClr>
            </a:pPr>
            <a:endParaRPr lang="de-DE" altLang="de-DE" dirty="0"/>
          </a:p>
        </p:txBody>
      </p:sp>
      <p:pic>
        <p:nvPicPr>
          <p:cNvPr id="5130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818522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lke 2"/>
          <p:cNvSpPr/>
          <p:nvPr/>
        </p:nvSpPr>
        <p:spPr bwMode="auto">
          <a:xfrm>
            <a:off x="647564" y="1088740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Stimmen einfangen im 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Wahlkampfteam 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von Hillary </a:t>
            </a: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Clinton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(JKF)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Wolke 7"/>
          <p:cNvSpPr/>
          <p:nvPr/>
        </p:nvSpPr>
        <p:spPr bwMode="auto">
          <a:xfrm>
            <a:off x="3221850" y="4670561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Verkauf von Luxusimmobilien</a:t>
            </a:r>
          </a:p>
          <a:p>
            <a:pPr algn="ctr"/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in Palm Beach (BWL)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9" name="Wolke 8"/>
          <p:cNvSpPr/>
          <p:nvPr/>
        </p:nvSpPr>
        <p:spPr bwMode="auto">
          <a:xfrm>
            <a:off x="4103948" y="980728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Gewitter beobachten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in Texas (Meteorologie)</a:t>
            </a:r>
            <a:endParaRPr lang="de-DE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1" name="Wolke 10"/>
          <p:cNvSpPr/>
          <p:nvPr/>
        </p:nvSpPr>
        <p:spPr bwMode="auto">
          <a:xfrm>
            <a:off x="916620" y="4437112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Mikrokredite vergeben in 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Bolivien (VWL)</a:t>
            </a:r>
            <a:endParaRPr lang="de-DE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Wolke 11"/>
          <p:cNvSpPr/>
          <p:nvPr/>
        </p:nvSpPr>
        <p:spPr bwMode="auto">
          <a:xfrm>
            <a:off x="369634" y="3377443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Kranke Giftschlangen heilen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in Brasilien (Biologie)</a:t>
            </a:r>
            <a:endParaRPr lang="de-DE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Wolke 12"/>
          <p:cNvSpPr/>
          <p:nvPr/>
        </p:nvSpPr>
        <p:spPr bwMode="auto">
          <a:xfrm>
            <a:off x="1835696" y="5004829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Theater machen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de-DE" sz="1400" dirty="0" err="1" smtClean="0">
                <a:solidFill>
                  <a:schemeClr val="accent1">
                    <a:lumMod val="50000"/>
                  </a:schemeClr>
                </a:solidFill>
              </a:rPr>
              <a:t>Nordpatagoien</a:t>
            </a: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, Chile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(Spanische Philologie)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4" name="Wolke 13"/>
          <p:cNvSpPr/>
          <p:nvPr/>
        </p:nvSpPr>
        <p:spPr bwMode="auto">
          <a:xfrm>
            <a:off x="4553024" y="4257092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Malaria-Erreger erforschen</a:t>
            </a:r>
          </a:p>
          <a:p>
            <a:pPr algn="ctr"/>
            <a:r>
              <a:rPr lang="de-DE" sz="14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n Melbourne (Biochemie)</a:t>
            </a:r>
            <a:endParaRPr lang="de-DE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Wolke 14"/>
          <p:cNvSpPr/>
          <p:nvPr/>
        </p:nvSpPr>
        <p:spPr bwMode="auto">
          <a:xfrm>
            <a:off x="1064974" y="2274404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Risikoanalysen für die Bauten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von Polarfüchsen erstellen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In Island (Geologie)</a:t>
            </a:r>
            <a:endParaRPr lang="de-DE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Wolke 15"/>
          <p:cNvSpPr/>
          <p:nvPr/>
        </p:nvSpPr>
        <p:spPr bwMode="auto">
          <a:xfrm>
            <a:off x="5040052" y="2492896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Ausstellungen konzipieren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und umsetzen in Litauen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(Kunstgeschichte)</a:t>
            </a:r>
            <a:endParaRPr lang="de-DE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Wolke 16"/>
          <p:cNvSpPr/>
          <p:nvPr/>
        </p:nvSpPr>
        <p:spPr bwMode="auto">
          <a:xfrm>
            <a:off x="2181920" y="1556792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Touristen unterhalten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beim Mallorca-Inselradio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(Publizistik)</a:t>
            </a:r>
            <a:endParaRPr lang="de-DE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Wolke 9"/>
          <p:cNvSpPr/>
          <p:nvPr/>
        </p:nvSpPr>
        <p:spPr bwMode="auto">
          <a:xfrm>
            <a:off x="3689409" y="3195687"/>
            <a:ext cx="3636404" cy="1627386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de-DE" sz="1000" dirty="0" smtClean="0"/>
          </a:p>
          <a:p>
            <a:pPr algn="ctr"/>
            <a:endParaRPr lang="de-DE" sz="1000" dirty="0"/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Pressearbeit  für Greenpeace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in </a:t>
            </a:r>
            <a:r>
              <a:rPr lang="de-DE" sz="1400" dirty="0" err="1" smtClean="0">
                <a:solidFill>
                  <a:schemeClr val="accent1">
                    <a:lumMod val="50000"/>
                  </a:schemeClr>
                </a:solidFill>
              </a:rPr>
              <a:t>Quebéc</a:t>
            </a:r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algn="ctr"/>
            <a:r>
              <a:rPr lang="de-DE" sz="1400" dirty="0" smtClean="0">
                <a:solidFill>
                  <a:schemeClr val="accent1">
                    <a:lumMod val="50000"/>
                  </a:schemeClr>
                </a:solidFill>
              </a:rPr>
              <a:t>(Politikwissenschaft)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35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Von den Vorteilen einer guten Planung</a:t>
            </a:r>
            <a:r>
              <a:rPr lang="de-DE" altLang="de-DE" dirty="0" smtClean="0"/>
              <a:t>	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539750" y="1150938"/>
            <a:ext cx="8353425" cy="4906962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b="1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de-DE" altLang="de-DE" sz="1800" b="1" dirty="0"/>
              <a:t>Gute und längere Planung bedeutet: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 smtClean="0"/>
              <a:t>Prozess strukturieren </a:t>
            </a:r>
            <a:r>
              <a:rPr lang="de-DE" altLang="de-DE" sz="1800" dirty="0"/>
              <a:t>und systematisch angehen, nicht auf glückliche Zufälle </a:t>
            </a:r>
            <a:r>
              <a:rPr lang="de-DE" altLang="de-DE" sz="1800" dirty="0" smtClean="0"/>
              <a:t>bauen!</a:t>
            </a:r>
            <a:endParaRPr lang="de-DE" altLang="de-DE" sz="1800" dirty="0"/>
          </a:p>
          <a:p>
            <a:pPr eaLnBrk="1" hangingPunct="1">
              <a:spcBef>
                <a:spcPct val="50000"/>
              </a:spcBef>
            </a:pPr>
            <a:r>
              <a:rPr lang="de-DE" altLang="de-DE" sz="1800" dirty="0"/>
              <a:t>Faustregel: mindestens 1 Jahr vor dem geplanten Aufenthalt</a:t>
            </a:r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/>
          </a:p>
          <a:p>
            <a:pPr marL="0" indent="0" eaLnBrk="1" hangingPunct="1">
              <a:spcBef>
                <a:spcPct val="50000"/>
              </a:spcBef>
              <a:buNone/>
            </a:pPr>
            <a:r>
              <a:rPr lang="de-DE" altLang="de-DE" sz="1800" b="1" dirty="0" smtClean="0"/>
              <a:t>Gute </a:t>
            </a:r>
            <a:r>
              <a:rPr lang="de-DE" altLang="de-DE" sz="1800" b="1" dirty="0"/>
              <a:t>und längerfristige Planung zahlt sich aus</a:t>
            </a:r>
            <a:r>
              <a:rPr lang="de-DE" altLang="de-DE" sz="1800" b="1" dirty="0" smtClean="0"/>
              <a:t>!</a:t>
            </a:r>
            <a:endParaRPr lang="de-DE" altLang="de-DE" sz="1800" b="1" dirty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800" dirty="0" smtClean="0"/>
          </a:p>
        </p:txBody>
      </p:sp>
      <p:sp>
        <p:nvSpPr>
          <p:cNvPr id="6148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mtClean="0">
                <a:solidFill>
                  <a:srgbClr val="00245B"/>
                </a:solidFill>
              </a:rPr>
              <a:t>Career Service</a:t>
            </a:r>
          </a:p>
          <a:p>
            <a:endParaRPr lang="de-DE" altLang="de-DE" smtClean="0">
              <a:solidFill>
                <a:srgbClr val="00245B"/>
              </a:solidFill>
            </a:endParaRPr>
          </a:p>
          <a:p>
            <a:endParaRPr lang="de-DE" altLang="de-DE" smtClean="0">
              <a:solidFill>
                <a:srgbClr val="00245B"/>
              </a:solidFill>
            </a:endParaRPr>
          </a:p>
        </p:txBody>
      </p:sp>
      <p:pic>
        <p:nvPicPr>
          <p:cNvPr id="6151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818522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748674204"/>
              </p:ext>
            </p:extLst>
          </p:nvPr>
        </p:nvGraphicFramePr>
        <p:xfrm>
          <a:off x="575556" y="3861048"/>
          <a:ext cx="6516724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4121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Der richtige Zeitpunkt</a:t>
            </a:r>
            <a:r>
              <a:rPr lang="de-DE" altLang="de-DE" dirty="0" smtClean="0"/>
              <a:t>	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altLang="de-DE" sz="1800" b="1" dirty="0" smtClean="0"/>
          </a:p>
          <a:p>
            <a:pPr marL="0" indent="0" algn="ctr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de-DE" altLang="de-DE" sz="1800" b="1" dirty="0" smtClean="0"/>
              <a:t>Die Qual der Wahl:</a:t>
            </a:r>
          </a:p>
          <a:p>
            <a:pPr marL="0" indent="0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altLang="de-DE" sz="1800" b="1" dirty="0"/>
          </a:p>
          <a:p>
            <a:pPr marL="0" indent="0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altLang="de-DE" sz="1800" b="1" dirty="0" smtClean="0"/>
          </a:p>
          <a:p>
            <a:pPr marL="0" indent="0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altLang="de-DE" sz="1800" b="1" dirty="0"/>
          </a:p>
          <a:p>
            <a:pPr marL="0" indent="0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altLang="de-DE" sz="1800" b="1" dirty="0" smtClean="0"/>
          </a:p>
          <a:p>
            <a:pPr marL="0" indent="0" eaLnBrk="1" hangingPunct="1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de-DE" altLang="de-DE" sz="1800" b="1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 dirty="0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69260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2566023219"/>
              </p:ext>
            </p:extLst>
          </p:nvPr>
        </p:nvGraphicFramePr>
        <p:xfrm>
          <a:off x="1655676" y="1484784"/>
          <a:ext cx="5940660" cy="2484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602655122"/>
              </p:ext>
            </p:extLst>
          </p:nvPr>
        </p:nvGraphicFramePr>
        <p:xfrm>
          <a:off x="2375756" y="3826201"/>
          <a:ext cx="4356484" cy="1619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004531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Exkurs: Auslandspraktikum und ABV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1800" b="1" dirty="0" smtClean="0"/>
              <a:t>Leistungspunkte fürs Auslandspraktikum im BA-Studium! 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 smtClean="0"/>
              <a:t>Modul Berufsbezogenes Praktikum</a:t>
            </a:r>
          </a:p>
          <a:p>
            <a:r>
              <a:rPr lang="de-DE" sz="1800" dirty="0" smtClean="0"/>
              <a:t>5 LP = 120 Stunden (ca. 3 Wochen)</a:t>
            </a:r>
          </a:p>
          <a:p>
            <a:r>
              <a:rPr lang="de-DE" sz="1800" dirty="0" smtClean="0"/>
              <a:t>10 LP = 240 Stunden (ca. 6 Wochen)</a:t>
            </a:r>
          </a:p>
          <a:p>
            <a:r>
              <a:rPr lang="de-DE" sz="1800" dirty="0" smtClean="0"/>
              <a:t>15 LP = 360 Stunden (ca. 9 Wochen)</a:t>
            </a:r>
          </a:p>
          <a:p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Auslandspraktikumsmodul </a:t>
            </a:r>
            <a:endParaRPr lang="de-DE" sz="1800" baseline="0" dirty="0" smtClean="0"/>
          </a:p>
          <a:p>
            <a:r>
              <a:rPr lang="de-DE" sz="1800" dirty="0" smtClean="0"/>
              <a:t>20 LP = 480 Stunden (ca. 12 Wochen)</a:t>
            </a:r>
          </a:p>
          <a:p>
            <a:r>
              <a:rPr lang="de-DE" sz="1800" dirty="0" smtClean="0"/>
              <a:t>25 LP = 630 Stunden (ca. 16 Wochen)</a:t>
            </a:r>
          </a:p>
          <a:p>
            <a:r>
              <a:rPr lang="de-DE" sz="1800" dirty="0" smtClean="0"/>
              <a:t>30 LP = 780 Stunden (ca. 20 Wochen)</a:t>
            </a:r>
          </a:p>
          <a:p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/>
              <a:t>Die Kombination</a:t>
            </a:r>
            <a:r>
              <a:rPr lang="de-DE" sz="1800" baseline="0" dirty="0" smtClean="0"/>
              <a:t> mehrerer kürzer Praktika im Ausland ist im Prinzip möglich. Unsere Empfehlung</a:t>
            </a:r>
            <a:r>
              <a:rPr lang="de-DE" sz="1800" dirty="0" smtClean="0"/>
              <a:t> aber: mind. </a:t>
            </a:r>
            <a:r>
              <a:rPr lang="de-DE" sz="1800" baseline="0" dirty="0" smtClean="0"/>
              <a:t>3 Monate!</a:t>
            </a:r>
            <a:r>
              <a:rPr lang="de-DE" sz="1800" dirty="0" smtClean="0"/>
              <a:t> </a:t>
            </a:r>
          </a:p>
          <a:p>
            <a:endParaRPr lang="de-DE" sz="1800" baseline="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endParaRPr lang="de-DE" altLang="de-DE" sz="1800" dirty="0" smtClean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1400" dirty="0" smtClean="0"/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7176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82518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148" y="1916832"/>
            <a:ext cx="2556283" cy="234026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678582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381000" y="512676"/>
            <a:ext cx="7232650" cy="333375"/>
          </a:xfrm>
        </p:spPr>
        <p:txBody>
          <a:bodyPr/>
          <a:lstStyle/>
          <a:p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Suchen und </a:t>
            </a:r>
            <a:r>
              <a:rPr lang="de-DE" altLang="de-DE" b="1" kern="1200" dirty="0" smtClean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Finden</a:t>
            </a:r>
            <a:endParaRPr lang="de-DE" altLang="de-DE" b="1" kern="1200" dirty="0">
              <a:solidFill>
                <a:srgbClr val="003366"/>
              </a:solidFill>
              <a:latin typeface="Verdana" pitchFamily="34" charset="0"/>
              <a:ea typeface="+mn-ea"/>
              <a:cs typeface="Arial" charset="0"/>
            </a:endParaRP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503238" y="1052513"/>
            <a:ext cx="8353425" cy="516572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600" b="1" dirty="0" smtClean="0"/>
          </a:p>
          <a:p>
            <a:pPr marL="0" indent="0" eaLnBrk="1" hangingPunct="1">
              <a:spcBef>
                <a:spcPct val="50000"/>
              </a:spcBef>
              <a:buNone/>
            </a:pPr>
            <a:endParaRPr lang="de-DE" altLang="de-DE" sz="1600" b="1" dirty="0" smtClean="0"/>
          </a:p>
          <a:p>
            <a:pPr eaLnBrk="1" hangingPunct="1">
              <a:spcBef>
                <a:spcPct val="500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de-DE" altLang="de-DE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de-DE" altLang="de-DE" sz="1600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de-DE" altLang="de-DE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endParaRPr lang="de-DE" altLang="de-DE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de-DE" altLang="de-DE" sz="1600" dirty="0" smtClean="0"/>
              <a:t>Webseite </a:t>
            </a:r>
            <a:r>
              <a:rPr lang="de-DE" altLang="de-DE" sz="1600" dirty="0"/>
              <a:t>des Career </a:t>
            </a:r>
            <a:r>
              <a:rPr lang="de-DE" altLang="de-DE" sz="1600" dirty="0" smtClean="0"/>
              <a:t>Service</a:t>
            </a:r>
            <a:endParaRPr lang="de-DE" altLang="de-DE" sz="1600" dirty="0"/>
          </a:p>
          <a:p>
            <a:pPr eaLnBrk="1" hangingPunct="1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de-DE" altLang="de-DE" sz="1600" dirty="0" smtClean="0"/>
              <a:t>Bibliothek </a:t>
            </a:r>
            <a:r>
              <a:rPr lang="de-DE" altLang="de-DE" sz="1600" dirty="0"/>
              <a:t>des Career </a:t>
            </a:r>
            <a:r>
              <a:rPr lang="de-DE" altLang="de-DE" sz="1600" dirty="0" smtClean="0"/>
              <a:t>Service</a:t>
            </a:r>
          </a:p>
          <a:p>
            <a:pPr eaLnBrk="1" hangingPunct="1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de-DE" altLang="de-DE" sz="1600" dirty="0" smtClean="0"/>
              <a:t>Praktikumsberichte im Archiv des Career Service</a:t>
            </a:r>
          </a:p>
          <a:p>
            <a:pPr eaLnBrk="1" hangingPunct="1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de-DE" altLang="de-DE" sz="1600" dirty="0" err="1" smtClean="0"/>
              <a:t>Praktikumbüros</a:t>
            </a:r>
            <a:r>
              <a:rPr lang="de-DE" altLang="de-DE" sz="1600" dirty="0"/>
              <a:t>, -beauftragte am </a:t>
            </a:r>
            <a:r>
              <a:rPr lang="de-DE" altLang="de-DE" sz="1600" dirty="0" smtClean="0"/>
              <a:t>Fachbereich</a:t>
            </a:r>
          </a:p>
          <a:p>
            <a:pPr eaLnBrk="1" hangingPunct="1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de-DE" altLang="de-DE" sz="1600" dirty="0" smtClean="0"/>
              <a:t>Webseiten des DAAD zum Auslandspraktikum</a:t>
            </a:r>
          </a:p>
          <a:p>
            <a:pPr eaLnBrk="1" hangingPunct="1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de-DE" altLang="de-DE" sz="1600" dirty="0" smtClean="0"/>
              <a:t>Stellenbörsen: www.erasmusintern.org </a:t>
            </a:r>
            <a:r>
              <a:rPr lang="de-DE" altLang="de-DE" sz="1600" dirty="0"/>
              <a:t>/L</a:t>
            </a:r>
            <a:r>
              <a:rPr lang="de-DE" altLang="de-DE" sz="1600" dirty="0" smtClean="0"/>
              <a:t>änderlinks des Career Service</a:t>
            </a:r>
          </a:p>
          <a:p>
            <a:pPr eaLnBrk="1" hangingPunct="1">
              <a:spcBef>
                <a:spcPct val="50000"/>
              </a:spcBef>
              <a:buClrTx/>
              <a:buFont typeface="+mj-lt"/>
              <a:buAutoNum type="arabicPeriod"/>
            </a:pPr>
            <a:r>
              <a:rPr lang="de-DE" altLang="de-DE" sz="1600" dirty="0" smtClean="0"/>
              <a:t>Veranstaltungen</a:t>
            </a:r>
            <a:br>
              <a:rPr lang="de-DE" altLang="de-DE" sz="1600" dirty="0" smtClean="0"/>
            </a:br>
            <a:endParaRPr lang="de-DE" altLang="de-DE" sz="1600" dirty="0" smtClean="0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8" name="Picture 5" descr="H:\Persönlich\Vorlagen\CS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82518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52" y="1172828"/>
            <a:ext cx="8011380" cy="163839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kern="1200" dirty="0" smtClean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Ohne Moos </a:t>
            </a:r>
            <a:r>
              <a:rPr lang="de-DE" altLang="de-DE" b="1" kern="1200" dirty="0">
                <a:solidFill>
                  <a:srgbClr val="003366"/>
                </a:solidFill>
                <a:latin typeface="Verdana" pitchFamily="34" charset="0"/>
                <a:ea typeface="+mn-ea"/>
                <a:cs typeface="Arial" charset="0"/>
              </a:rPr>
              <a:t>nix los</a:t>
            </a:r>
          </a:p>
        </p:txBody>
      </p:sp>
      <p:sp>
        <p:nvSpPr>
          <p:cNvPr id="8195" name="Inhaltsplatzhalter 2"/>
          <p:cNvSpPr>
            <a:spLocks noGrp="1"/>
          </p:cNvSpPr>
          <p:nvPr>
            <p:ph idx="1"/>
          </p:nvPr>
        </p:nvSpPr>
        <p:spPr>
          <a:xfrm>
            <a:off x="503238" y="1052513"/>
            <a:ext cx="8353425" cy="5165725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endParaRPr lang="de-DE" altLang="de-DE" sz="1800" dirty="0" smtClean="0"/>
          </a:p>
          <a:p>
            <a:pPr eaLnBrk="1" hangingPunct="1">
              <a:spcBef>
                <a:spcPct val="50000"/>
              </a:spcBef>
              <a:buNone/>
            </a:pPr>
            <a:r>
              <a:rPr lang="de-DE" altLang="de-DE" sz="1800" b="1" dirty="0"/>
              <a:t>Eine Auswahl von Fördermöglichkeiten für Auslandspraktika</a:t>
            </a:r>
          </a:p>
          <a:p>
            <a:pPr eaLnBrk="1" hangingPunct="1">
              <a:spcBef>
                <a:spcPct val="50000"/>
              </a:spcBef>
              <a:buNone/>
            </a:pPr>
            <a:endParaRPr lang="de-DE" altLang="de-DE" sz="1800" b="1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/>
              <a:t>ERASMUS </a:t>
            </a:r>
            <a:r>
              <a:rPr lang="de-DE" altLang="de-DE" sz="1800" dirty="0" smtClean="0"/>
              <a:t>+ (im Anschluss!)</a:t>
            </a:r>
            <a:endParaRPr lang="de-DE" altLang="de-DE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/>
              <a:t>PROMOS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/>
              <a:t>DAAD-Kurzstipendien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 smtClean="0"/>
              <a:t>RISE weltweit</a:t>
            </a:r>
            <a:endParaRPr lang="de-DE" altLang="de-DE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 smtClean="0"/>
              <a:t>Auslands-</a:t>
            </a:r>
            <a:r>
              <a:rPr lang="de-DE" altLang="de-DE" sz="1800" dirty="0" err="1" smtClean="0"/>
              <a:t>BAFöG</a:t>
            </a:r>
            <a:endParaRPr lang="de-DE" altLang="de-DE" sz="1800" dirty="0"/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de-DE" altLang="de-DE" sz="1800" dirty="0"/>
              <a:t>Weitere Programme</a:t>
            </a:r>
          </a:p>
          <a:p>
            <a:pPr eaLnBrk="1" hangingPunct="1">
              <a:spcBef>
                <a:spcPct val="50000"/>
              </a:spcBef>
            </a:pPr>
            <a:endParaRPr lang="de-DE" altLang="de-DE" sz="1600" dirty="0" smtClean="0">
              <a:solidFill>
                <a:srgbClr val="333333"/>
              </a:solidFill>
            </a:endParaRPr>
          </a:p>
          <a:p>
            <a:endParaRPr lang="de-DE" altLang="de-DE" dirty="0" smtClean="0"/>
          </a:p>
        </p:txBody>
      </p:sp>
      <p:sp>
        <p:nvSpPr>
          <p:cNvPr id="8196" name="Fußzeilenplatzhalt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de-DE" altLang="de-DE" dirty="0" smtClean="0">
                <a:solidFill>
                  <a:srgbClr val="00245B"/>
                </a:solidFill>
              </a:rPr>
              <a:t>Career Service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62" y="2312876"/>
            <a:ext cx="3877056" cy="2642616"/>
          </a:xfrm>
          <a:prstGeom prst="rect">
            <a:avLst/>
          </a:prstGeom>
        </p:spPr>
      </p:pic>
      <p:pic>
        <p:nvPicPr>
          <p:cNvPr id="6" name="Picture 5" descr="H:\Persönlich\Vorlagen\C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5782518"/>
            <a:ext cx="16922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406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_FU">
  <a:themeElements>
    <a:clrScheme name="">
      <a:dk1>
        <a:srgbClr val="333333"/>
      </a:dk1>
      <a:lt1>
        <a:srgbClr val="FFFFFF"/>
      </a:lt1>
      <a:dk2>
        <a:srgbClr val="757575"/>
      </a:dk2>
      <a:lt2>
        <a:srgbClr val="FFFFFF"/>
      </a:lt2>
      <a:accent1>
        <a:srgbClr val="BCC7F6"/>
      </a:accent1>
      <a:accent2>
        <a:srgbClr val="86B600"/>
      </a:accent2>
      <a:accent3>
        <a:srgbClr val="FFFFFF"/>
      </a:accent3>
      <a:accent4>
        <a:srgbClr val="2A2A2A"/>
      </a:accent4>
      <a:accent5>
        <a:srgbClr val="DAE0FA"/>
      </a:accent5>
      <a:accent6>
        <a:srgbClr val="79A500"/>
      </a:accent6>
      <a:hlink>
        <a:srgbClr val="003366"/>
      </a:hlink>
      <a:folHlink>
        <a:srgbClr val="CC0000"/>
      </a:folHlink>
    </a:clrScheme>
    <a:fontScheme name="vorlage_FU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vorlage_FU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994</Words>
  <Application>Microsoft Office PowerPoint</Application>
  <PresentationFormat>Bildschirmpräsentation (4:3)</PresentationFormat>
  <Paragraphs>294</Paragraphs>
  <Slides>18</Slides>
  <Notes>18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vorlage_FU</vt:lpstr>
      <vt:lpstr>   Hinaus in die weite Welt! Das Auslandspraktikum    </vt:lpstr>
      <vt:lpstr>Überblick</vt:lpstr>
      <vt:lpstr>Wert eines Auslandspraktikums</vt:lpstr>
      <vt:lpstr>Just dream!</vt:lpstr>
      <vt:lpstr>Von den Vorteilen einer guten Planung </vt:lpstr>
      <vt:lpstr>Der richtige Zeitpunkt </vt:lpstr>
      <vt:lpstr>Exkurs: Auslandspraktikum und ABV</vt:lpstr>
      <vt:lpstr>Suchen und Finden</vt:lpstr>
      <vt:lpstr>Ohne Moos nix los</vt:lpstr>
      <vt:lpstr>PROMOS-Programm für Praktika</vt:lpstr>
      <vt:lpstr>DAAD-Kurzstipendien </vt:lpstr>
      <vt:lpstr>RISE weltweit </vt:lpstr>
      <vt:lpstr>Auslands-BAFöG </vt:lpstr>
      <vt:lpstr>Weitere Programme   </vt:lpstr>
      <vt:lpstr>Rechtliches/Formales</vt:lpstr>
      <vt:lpstr>Veranstaltungen</vt:lpstr>
      <vt:lpstr>So erreichen Sie uns:</vt:lpstr>
      <vt:lpstr>PowerPoint-Präsentation</vt:lpstr>
    </vt:vector>
  </TitlesOfParts>
  <Company>Cedis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NEUBERT</dc:creator>
  <dc:description>Version 0.9, 10.11.2005</dc:description>
  <cp:lastModifiedBy>doren</cp:lastModifiedBy>
  <cp:revision>975</cp:revision>
  <cp:lastPrinted>2016-06-23T12:13:07Z</cp:lastPrinted>
  <dcterms:created xsi:type="dcterms:W3CDTF">2006-02-09T15:11:51Z</dcterms:created>
  <dcterms:modified xsi:type="dcterms:W3CDTF">2016-06-29T09:27:13Z</dcterms:modified>
</cp:coreProperties>
</file>